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Override PartName="/ppt/charts/chart1.xml" ContentType="application/vnd.openxmlformats-officedocument.drawingml.chart+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ED5EC"/>
          </a:solidFill>
        </a:fill>
      </a:tcStyle>
    </a:wholeTbl>
    <a:band2H>
      <a:tcTxStyle b="def" i="def"/>
      <a:tcStyle>
        <a:tcBdr/>
        <a:fill>
          <a:solidFill>
            <a:srgbClr val="E8EBF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AE6CA"/>
          </a:solidFill>
        </a:fill>
      </a:tcStyle>
    </a:wholeTbl>
    <a:band2H>
      <a:tcTxStyle b="def" i="def"/>
      <a:tcStyle>
        <a:tcBdr/>
        <a:fill>
          <a:solidFill>
            <a:srgbClr val="FCF3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5CED1"/>
          </a:solidFill>
        </a:fill>
      </a:tcStyle>
    </a:wholeTbl>
    <a:band2H>
      <a:tcTxStyle b="def" i="def"/>
      <a:tcStyle>
        <a:tcBdr/>
        <a:fill>
          <a:solidFill>
            <a:srgbClr val="FAE8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charts/_rels/chart1.xml.rels><?xml version="1.0" encoding="UTF-8"?>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029475"/>
          <c:y val="0.0609171"/>
          <c:w val="0.965525"/>
          <c:h val="0.766845"/>
        </c:manualLayout>
      </c:layout>
      <c:barChart>
        <c:barDir val="col"/>
        <c:grouping val="clustered"/>
        <c:varyColors val="0"/>
        <c:ser>
          <c:idx val="0"/>
          <c:order val="0"/>
          <c:tx>
            <c:strRef>
              <c:f>Sheet1!$A$2</c:f>
              <c:strCache>
                <c:ptCount val="1"/>
                <c:pt idx="0">
                  <c:v>DeepSeek v3.2</c:v>
                </c:pt>
              </c:strCache>
            </c:strRef>
          </c:tx>
          <c:spPr>
            <a:solidFill>
              <a:srgbClr val="A9C7FF"/>
            </a:solidFill>
            <a:ln w="12700" cap="flat">
              <a:noFill/>
              <a:miter lim="400000"/>
            </a:ln>
            <a:effectLst/>
          </c:spPr>
          <c:invertIfNegative val="0"/>
          <c:dLbls>
            <c:numFmt formatCode="0" sourceLinked="0"/>
            <c:txPr>
              <a:bodyPr/>
              <a:lstStyle/>
              <a:p>
                <a:pPr>
                  <a:defRPr b="0" i="0" strike="noStrike" sz="1000" u="none">
                    <a:solidFill>
                      <a:srgbClr val="000000"/>
                    </a:solidFill>
                    <a:latin typeface="Calibri"/>
                  </a:defRPr>
                </a:pPr>
              </a:p>
            </c:txPr>
            <c:dLblPos val="ctr"/>
            <c:showLegendKey val="0"/>
            <c:showVal val="1"/>
            <c:showCatName val="0"/>
            <c:showSerName val="0"/>
            <c:showPercent val="0"/>
            <c:showBubbleSize val="0"/>
            <c:showLeaderLines val="0"/>
          </c:dLbls>
          <c:cat>
            <c:strRef>
              <c:f>Sheet1!$B$1:$E$1</c:f>
              <c:strCache>
                <c:ptCount val="4"/>
                <c:pt idx="0">
                  <c:v>C</c:v>
                </c:pt>
                <c:pt idx="1">
                  <c:v>Java</c:v>
                </c:pt>
                <c:pt idx="2">
                  <c:v>Rust</c:v>
                </c:pt>
                <c:pt idx="3">
                  <c:v>Python</c:v>
                </c:pt>
              </c:strCache>
            </c:strRef>
          </c:cat>
          <c:val>
            <c:numRef>
              <c:f>Sheet1!$B$2:$E$2</c:f>
              <c:numCache>
                <c:ptCount val="4"/>
                <c:pt idx="0">
                  <c:v>8.000000</c:v>
                </c:pt>
                <c:pt idx="1">
                  <c:v>30.000000</c:v>
                </c:pt>
                <c:pt idx="2">
                  <c:v>33.000000</c:v>
                </c:pt>
                <c:pt idx="3">
                  <c:v>46.000000</c:v>
                </c:pt>
              </c:numCache>
            </c:numRef>
          </c:val>
        </c:ser>
        <c:ser>
          <c:idx val="1"/>
          <c:order val="1"/>
          <c:tx>
            <c:strRef>
              <c:f>Sheet1!$A$3</c:f>
              <c:strCache>
                <c:ptCount val="1"/>
                <c:pt idx="0">
                  <c:v>Kimi-k2.7-code</c:v>
                </c:pt>
              </c:strCache>
            </c:strRef>
          </c:tx>
          <c:spPr>
            <a:solidFill>
              <a:srgbClr val="2367F2"/>
            </a:solidFill>
            <a:ln w="12700" cap="flat">
              <a:noFill/>
              <a:miter lim="400000"/>
            </a:ln>
            <a:effectLst/>
          </c:spPr>
          <c:invertIfNegative val="0"/>
          <c:dLbls>
            <c:numFmt formatCode="0" sourceLinked="0"/>
            <c:txPr>
              <a:bodyPr/>
              <a:lstStyle/>
              <a:p>
                <a:pPr>
                  <a:defRPr b="0" i="0" strike="noStrike" sz="1000" u="none">
                    <a:solidFill>
                      <a:srgbClr val="000000"/>
                    </a:solidFill>
                    <a:latin typeface="Calibri"/>
                  </a:defRPr>
                </a:pPr>
              </a:p>
            </c:txPr>
            <c:dLblPos val="ctr"/>
            <c:showLegendKey val="0"/>
            <c:showVal val="1"/>
            <c:showCatName val="0"/>
            <c:showSerName val="0"/>
            <c:showPercent val="0"/>
            <c:showBubbleSize val="0"/>
            <c:showLeaderLines val="0"/>
          </c:dLbls>
          <c:cat>
            <c:strRef>
              <c:f>Sheet1!$B$1:$E$1</c:f>
              <c:strCache>
                <c:ptCount val="4"/>
                <c:pt idx="0">
                  <c:v>C</c:v>
                </c:pt>
                <c:pt idx="1">
                  <c:v>Java</c:v>
                </c:pt>
                <c:pt idx="2">
                  <c:v>Rust</c:v>
                </c:pt>
                <c:pt idx="3">
                  <c:v>Python</c:v>
                </c:pt>
              </c:strCache>
            </c:strRef>
          </c:cat>
          <c:val>
            <c:numRef>
              <c:f>Sheet1!$B$3:$E$3</c:f>
              <c:numCache>
                <c:ptCount val="4"/>
                <c:pt idx="0">
                  <c:v>16.000000</c:v>
                </c:pt>
                <c:pt idx="1">
                  <c:v>56.000000</c:v>
                </c:pt>
                <c:pt idx="2">
                  <c:v>57.000000</c:v>
                </c:pt>
                <c:pt idx="3">
                  <c:v>76.000000</c:v>
                </c:pt>
              </c:numCache>
            </c:numRef>
          </c:val>
        </c:ser>
        <c:ser>
          <c:idx val="2"/>
          <c:order val="2"/>
          <c:tx>
            <c:strRef>
              <c:f>Sheet1!$A$4</c:f>
              <c:strCache>
                <c:ptCount val="1"/>
                <c:pt idx="0">
                  <c:v>Qwen3.6-plus</c:v>
                </c:pt>
              </c:strCache>
            </c:strRef>
          </c:tx>
          <c:spPr>
            <a:solidFill>
              <a:srgbClr val="7D8796"/>
            </a:solidFill>
            <a:ln w="12700" cap="flat">
              <a:noFill/>
              <a:miter lim="400000"/>
            </a:ln>
            <a:effectLst/>
          </c:spPr>
          <c:invertIfNegative val="0"/>
          <c:dLbls>
            <c:numFmt formatCode="0" sourceLinked="0"/>
            <c:txPr>
              <a:bodyPr/>
              <a:lstStyle/>
              <a:p>
                <a:pPr>
                  <a:defRPr b="0" i="0" strike="noStrike" sz="1000" u="none">
                    <a:solidFill>
                      <a:srgbClr val="000000"/>
                    </a:solidFill>
                    <a:latin typeface="Calibri"/>
                  </a:defRPr>
                </a:pPr>
              </a:p>
            </c:txPr>
            <c:dLblPos val="ctr"/>
            <c:showLegendKey val="0"/>
            <c:showVal val="1"/>
            <c:showCatName val="0"/>
            <c:showSerName val="0"/>
            <c:showPercent val="0"/>
            <c:showBubbleSize val="0"/>
            <c:showLeaderLines val="0"/>
          </c:dLbls>
          <c:cat>
            <c:strRef>
              <c:f>Sheet1!$B$1:$E$1</c:f>
              <c:strCache>
                <c:ptCount val="4"/>
                <c:pt idx="0">
                  <c:v>C</c:v>
                </c:pt>
                <c:pt idx="1">
                  <c:v>Java</c:v>
                </c:pt>
                <c:pt idx="2">
                  <c:v>Rust</c:v>
                </c:pt>
                <c:pt idx="3">
                  <c:v>Python</c:v>
                </c:pt>
              </c:strCache>
            </c:strRef>
          </c:cat>
          <c:val>
            <c:numRef>
              <c:f>Sheet1!$B$4:$E$4</c:f>
              <c:numCache>
                <c:ptCount val="4"/>
                <c:pt idx="0">
                  <c:v>13.000000</c:v>
                </c:pt>
                <c:pt idx="1">
                  <c:v>37.000000</c:v>
                </c:pt>
                <c:pt idx="2">
                  <c:v>38.000000</c:v>
                </c:pt>
                <c:pt idx="3">
                  <c:v>54.000000</c:v>
                </c:pt>
              </c:numCache>
            </c:numRef>
          </c:val>
        </c:ser>
        <c:ser>
          <c:idx val="3"/>
          <c:order val="3"/>
          <c:tx>
            <c:strRef>
              <c:f>Sheet1!$A$5</c:f>
              <c:strCache>
                <c:ptCount val="1"/>
                <c:pt idx="0">
                  <c:v>Claude-Sonnet-5</c:v>
                </c:pt>
              </c:strCache>
            </c:strRef>
          </c:tx>
          <c:spPr>
            <a:solidFill>
              <a:srgbClr val="F0A33A"/>
            </a:solidFill>
            <a:ln w="12700" cap="flat">
              <a:noFill/>
              <a:miter lim="400000"/>
            </a:ln>
            <a:effectLst/>
          </c:spPr>
          <c:invertIfNegative val="0"/>
          <c:dLbls>
            <c:numFmt formatCode="0" sourceLinked="0"/>
            <c:txPr>
              <a:bodyPr/>
              <a:lstStyle/>
              <a:p>
                <a:pPr>
                  <a:defRPr b="0" i="0" strike="noStrike" sz="1000" u="none">
                    <a:solidFill>
                      <a:srgbClr val="000000"/>
                    </a:solidFill>
                    <a:latin typeface="Calibri"/>
                  </a:defRPr>
                </a:pPr>
              </a:p>
            </c:txPr>
            <c:dLblPos val="ctr"/>
            <c:showLegendKey val="0"/>
            <c:showVal val="1"/>
            <c:showCatName val="0"/>
            <c:showSerName val="0"/>
            <c:showPercent val="0"/>
            <c:showBubbleSize val="0"/>
            <c:showLeaderLines val="0"/>
          </c:dLbls>
          <c:cat>
            <c:strRef>
              <c:f>Sheet1!$B$1:$E$1</c:f>
              <c:strCache>
                <c:ptCount val="4"/>
                <c:pt idx="0">
                  <c:v>C</c:v>
                </c:pt>
                <c:pt idx="1">
                  <c:v>Java</c:v>
                </c:pt>
                <c:pt idx="2">
                  <c:v>Rust</c:v>
                </c:pt>
                <c:pt idx="3">
                  <c:v>Python</c:v>
                </c:pt>
              </c:strCache>
            </c:strRef>
          </c:cat>
          <c:val>
            <c:numRef>
              <c:f>Sheet1!$B$5:$E$5</c:f>
              <c:numCache>
                <c:ptCount val="4"/>
                <c:pt idx="0">
                  <c:v>32.000000</c:v>
                </c:pt>
                <c:pt idx="1">
                  <c:v>65.000000</c:v>
                </c:pt>
                <c:pt idx="2">
                  <c:v>68.000000</c:v>
                </c:pt>
                <c:pt idx="3">
                  <c:v>76.000000</c:v>
                </c:pt>
              </c:numCache>
            </c:numRef>
          </c:val>
        </c:ser>
        <c:gapWidth val="150"/>
        <c:overlap val="0"/>
        <c:axId val="2094734552"/>
        <c:axId val="2094734553"/>
      </c:barChart>
      <c:catAx>
        <c:axId val="2094734552"/>
        <c:scaling>
          <c:orientation val="minMax"/>
        </c:scaling>
        <c:delete val="0"/>
        <c:axPos val="b"/>
        <c:numFmt formatCode="General" sourceLinked="0"/>
        <c:majorTickMark val="none"/>
        <c:minorTickMark val="none"/>
        <c:tickLblPos val="low"/>
        <c:spPr>
          <a:ln w="3175" cap="flat">
            <a:solidFill>
              <a:srgbClr val="FFFFFF"/>
            </a:solidFill>
            <a:prstDash val="solid"/>
            <a:round/>
          </a:ln>
        </c:spPr>
        <c:txPr>
          <a:bodyPr rot="0"/>
          <a:lstStyle/>
          <a:p>
            <a:pPr>
              <a:defRPr b="0" i="0" strike="noStrike" sz="1300" u="none">
                <a:solidFill>
                  <a:srgbClr val="111318"/>
                </a:solidFill>
                <a:latin typeface="PingFang SC Semibold"/>
              </a:defRPr>
            </a:pPr>
          </a:p>
        </c:txPr>
        <c:crossAx val="2094734553"/>
        <c:crosses val="autoZero"/>
        <c:auto val="1"/>
        <c:lblAlgn val="ctr"/>
        <c:noMultiLvlLbl val="1"/>
      </c:catAx>
      <c:valAx>
        <c:axId val="2094734553"/>
        <c:scaling>
          <c:orientation val="minMax"/>
          <c:max val="80"/>
          <c:min val="0"/>
        </c:scaling>
        <c:delete val="0"/>
        <c:axPos val="l"/>
        <c:majorGridlines>
          <c:spPr>
            <a:ln w="12700" cap="flat">
              <a:solidFill>
                <a:srgbClr val="E5E8ED"/>
              </a:solidFill>
              <a:prstDash val="solid"/>
              <a:round/>
            </a:ln>
          </c:spPr>
        </c:majorGridlines>
        <c:numFmt formatCode="0" sourceLinked="0"/>
        <c:majorTickMark val="none"/>
        <c:minorTickMark val="none"/>
        <c:tickLblPos val="nextTo"/>
        <c:spPr>
          <a:ln w="3175" cap="flat">
            <a:solidFill>
              <a:srgbClr val="FFFFFF"/>
            </a:solidFill>
            <a:prstDash val="solid"/>
            <a:round/>
          </a:ln>
        </c:spPr>
        <c:txPr>
          <a:bodyPr rot="0"/>
          <a:lstStyle/>
          <a:p>
            <a:pPr>
              <a:defRPr b="0" i="0" strike="noStrike" sz="1000" u="none">
                <a:solidFill>
                  <a:srgbClr val="5F6673"/>
                </a:solidFill>
                <a:latin typeface="PingFang SC Regular"/>
              </a:defRPr>
            </a:pPr>
          </a:p>
        </c:txPr>
        <c:crossAx val="2094734552"/>
        <c:crosses val="autoZero"/>
        <c:crossBetween val="between"/>
        <c:majorUnit val="20"/>
        <c:minorUnit val="10"/>
      </c:valAx>
      <c:spPr>
        <a:noFill/>
        <a:ln w="3175" cap="flat">
          <a:solidFill>
            <a:srgbClr val="FFFFFF"/>
          </a:solidFill>
          <a:prstDash val="solid"/>
          <a:round/>
        </a:ln>
        <a:effectLst/>
      </c:spPr>
    </c:plotArea>
    <c:legend>
      <c:legendPos val="b"/>
      <c:layout>
        <c:manualLayout>
          <c:xMode val="edge"/>
          <c:yMode val="edge"/>
          <c:x val="0.223393"/>
          <c:y val="0.929967"/>
          <c:w val="0.564555"/>
          <c:h val="0.0700329"/>
        </c:manualLayout>
      </c:layout>
      <c:overlay val="1"/>
      <c:spPr>
        <a:noFill/>
        <a:ln w="12700" cap="flat">
          <a:noFill/>
          <a:miter lim="400000"/>
        </a:ln>
        <a:effectLst/>
      </c:spPr>
      <c:txPr>
        <a:bodyPr rot="0"/>
        <a:lstStyle/>
        <a:p>
          <a:pPr>
            <a:defRPr b="0" i="0" strike="noStrike" sz="1200" u="none">
              <a:solidFill>
                <a:srgbClr val="111318"/>
              </a:solidFill>
              <a:latin typeface="PingFang SC Regular"/>
            </a:defRPr>
          </a:pPr>
        </a:p>
      </c:txPr>
    </c:legend>
    <c:plotVisOnly val="1"/>
    <c:dispBlanksAs val="gap"/>
  </c:chart>
  <c:spPr>
    <a:solidFill>
      <a:srgbClr val="FFFFFF"/>
    </a:solidFill>
    <a:ln w="12700" cap="flat">
      <a:solidFill>
        <a:srgbClr val="FFFFFF"/>
      </a:solidFill>
      <a:prstDash val="solid"/>
      <a:round/>
    </a:ln>
    <a:effectLst/>
  </c:spPr>
  <c:externalData r:id="rId1">
    <c:autoUpdate val="0"/>
  </c:externalData>
</c:chartSpace>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标题幻灯片">
    <p:spTree>
      <p:nvGrpSpPr>
        <p:cNvPr id="1" name=""/>
        <p:cNvGrpSpPr/>
        <p:nvPr/>
      </p:nvGrpSpPr>
      <p:grpSpPr>
        <a:xfrm>
          <a:off x="0" y="0"/>
          <a:ext cx="0" cy="0"/>
          <a:chOff x="0" y="0"/>
          <a:chExt cx="0" cy="0"/>
        </a:xfrm>
      </p:grpSpPr>
      <p:sp>
        <p:nvSpPr>
          <p:cNvPr id="11" name="标题文本"/>
          <p:cNvSpPr txBox="1"/>
          <p:nvPr>
            <p:ph type="title"/>
          </p:nvPr>
        </p:nvSpPr>
        <p:spPr>
          <a:xfrm>
            <a:off x="1524000" y="1122362"/>
            <a:ext cx="9144000" cy="2387601"/>
          </a:xfrm>
          <a:prstGeom prst="rect">
            <a:avLst/>
          </a:prstGeom>
        </p:spPr>
        <p:txBody>
          <a:bodyPr anchor="b"/>
          <a:lstStyle>
            <a:lvl1pPr algn="ctr">
              <a:defRPr sz="6000"/>
            </a:lvl1pPr>
          </a:lstStyle>
          <a:p>
            <a:pPr/>
            <a:r>
              <a:t>标题文本</a:t>
            </a:r>
          </a:p>
        </p:txBody>
      </p:sp>
      <p:sp>
        <p:nvSpPr>
          <p:cNvPr id="12" name="正文级别 1…"/>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正文级别 1</a:t>
            </a:r>
          </a:p>
          <a:p>
            <a:pPr lvl="1"/>
            <a:r>
              <a:t>正文级别 2</a:t>
            </a:r>
          </a:p>
          <a:p>
            <a:pPr lvl="2"/>
            <a:r>
              <a:t>正文级别 3</a:t>
            </a:r>
          </a:p>
          <a:p>
            <a:pPr lvl="3"/>
            <a:r>
              <a:t>正文级别 4</a:t>
            </a:r>
          </a:p>
          <a:p>
            <a:pPr lvl="4"/>
            <a:r>
              <a:t>正文级别 5</a:t>
            </a:r>
          </a:p>
        </p:txBody>
      </p:sp>
      <p:sp>
        <p:nvSpPr>
          <p:cNvPr id="13"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标题和内容">
    <p:spTree>
      <p:nvGrpSpPr>
        <p:cNvPr id="1" name=""/>
        <p:cNvGrpSpPr/>
        <p:nvPr/>
      </p:nvGrpSpPr>
      <p:grpSpPr>
        <a:xfrm>
          <a:off x="0" y="0"/>
          <a:ext cx="0" cy="0"/>
          <a:chOff x="0" y="0"/>
          <a:chExt cx="0" cy="0"/>
        </a:xfrm>
      </p:grpSpPr>
      <p:sp>
        <p:nvSpPr>
          <p:cNvPr id="20" name="标题文本"/>
          <p:cNvSpPr txBox="1"/>
          <p:nvPr>
            <p:ph type="title"/>
          </p:nvPr>
        </p:nvSpPr>
        <p:spPr>
          <a:prstGeom prst="rect">
            <a:avLst/>
          </a:prstGeom>
        </p:spPr>
        <p:txBody>
          <a:bodyPr/>
          <a:lstStyle/>
          <a:p>
            <a:pPr/>
            <a:r>
              <a:t>标题文本</a:t>
            </a:r>
          </a:p>
        </p:txBody>
      </p:sp>
      <p:sp>
        <p:nvSpPr>
          <p:cNvPr id="21" name="正文级别 1…"/>
          <p:cNvSpPr txBox="1"/>
          <p:nvPr>
            <p:ph type="body" idx="1"/>
          </p:nvPr>
        </p:nvSpPr>
        <p:spPr>
          <a:prstGeom prst="rect">
            <a:avLst/>
          </a:prstGeom>
        </p:spPr>
        <p:txBody>
          <a:bodyPr/>
          <a:lstStyle/>
          <a:p>
            <a:pPr/>
            <a:r>
              <a:t>正文级别 1</a:t>
            </a:r>
          </a:p>
          <a:p>
            <a:pPr lvl="1"/>
            <a:r>
              <a:t>正文级别 2</a:t>
            </a:r>
          </a:p>
          <a:p>
            <a:pPr lvl="2"/>
            <a:r>
              <a:t>正文级别 3</a:t>
            </a:r>
          </a:p>
          <a:p>
            <a:pPr lvl="3"/>
            <a:r>
              <a:t>正文级别 4</a:t>
            </a:r>
          </a:p>
          <a:p>
            <a:pPr lvl="4"/>
            <a:r>
              <a:t>正文级别 5</a:t>
            </a:r>
          </a:p>
        </p:txBody>
      </p:sp>
      <p:sp>
        <p:nvSpPr>
          <p:cNvPr id="22"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节标题">
    <p:spTree>
      <p:nvGrpSpPr>
        <p:cNvPr id="1" name=""/>
        <p:cNvGrpSpPr/>
        <p:nvPr/>
      </p:nvGrpSpPr>
      <p:grpSpPr>
        <a:xfrm>
          <a:off x="0" y="0"/>
          <a:ext cx="0" cy="0"/>
          <a:chOff x="0" y="0"/>
          <a:chExt cx="0" cy="0"/>
        </a:xfrm>
      </p:grpSpPr>
      <p:sp>
        <p:nvSpPr>
          <p:cNvPr id="29" name="标题文本"/>
          <p:cNvSpPr txBox="1"/>
          <p:nvPr>
            <p:ph type="title"/>
          </p:nvPr>
        </p:nvSpPr>
        <p:spPr>
          <a:xfrm>
            <a:off x="831850" y="1709738"/>
            <a:ext cx="10515600" cy="2852737"/>
          </a:xfrm>
          <a:prstGeom prst="rect">
            <a:avLst/>
          </a:prstGeom>
        </p:spPr>
        <p:txBody>
          <a:bodyPr anchor="b"/>
          <a:lstStyle>
            <a:lvl1pPr>
              <a:defRPr sz="6000"/>
            </a:lvl1pPr>
          </a:lstStyle>
          <a:p>
            <a:pPr/>
            <a:r>
              <a:t>标题文本</a:t>
            </a:r>
          </a:p>
        </p:txBody>
      </p:sp>
      <p:sp>
        <p:nvSpPr>
          <p:cNvPr id="30" name="正文级别 1…"/>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正文级别 1</a:t>
            </a:r>
          </a:p>
          <a:p>
            <a:pPr lvl="1"/>
            <a:r>
              <a:t>正文级别 2</a:t>
            </a:r>
          </a:p>
          <a:p>
            <a:pPr lvl="2"/>
            <a:r>
              <a:t>正文级别 3</a:t>
            </a:r>
          </a:p>
          <a:p>
            <a:pPr lvl="3"/>
            <a:r>
              <a:t>正文级别 4</a:t>
            </a:r>
          </a:p>
          <a:p>
            <a:pPr lvl="4"/>
            <a:r>
              <a:t>正文级别 5</a:t>
            </a:r>
          </a:p>
        </p:txBody>
      </p:sp>
      <p:sp>
        <p:nvSpPr>
          <p:cNvPr id="31"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两栏内容">
    <p:spTree>
      <p:nvGrpSpPr>
        <p:cNvPr id="1" name=""/>
        <p:cNvGrpSpPr/>
        <p:nvPr/>
      </p:nvGrpSpPr>
      <p:grpSpPr>
        <a:xfrm>
          <a:off x="0" y="0"/>
          <a:ext cx="0" cy="0"/>
          <a:chOff x="0" y="0"/>
          <a:chExt cx="0" cy="0"/>
        </a:xfrm>
      </p:grpSpPr>
      <p:sp>
        <p:nvSpPr>
          <p:cNvPr id="38" name="标题文本"/>
          <p:cNvSpPr txBox="1"/>
          <p:nvPr>
            <p:ph type="title"/>
          </p:nvPr>
        </p:nvSpPr>
        <p:spPr>
          <a:prstGeom prst="rect">
            <a:avLst/>
          </a:prstGeom>
        </p:spPr>
        <p:txBody>
          <a:bodyPr/>
          <a:lstStyle/>
          <a:p>
            <a:pPr/>
            <a:r>
              <a:t>标题文本</a:t>
            </a:r>
          </a:p>
        </p:txBody>
      </p:sp>
      <p:sp>
        <p:nvSpPr>
          <p:cNvPr id="39" name="正文级别 1…"/>
          <p:cNvSpPr txBox="1"/>
          <p:nvPr>
            <p:ph type="body" sz="half" idx="1"/>
          </p:nvPr>
        </p:nvSpPr>
        <p:spPr>
          <a:xfrm>
            <a:off x="838200" y="1825625"/>
            <a:ext cx="5181600" cy="4351338"/>
          </a:xfrm>
          <a:prstGeom prst="rect">
            <a:avLst/>
          </a:prstGeom>
        </p:spPr>
        <p:txBody>
          <a:bodyPr/>
          <a:lstStyle/>
          <a:p>
            <a:pPr/>
            <a:r>
              <a:t>正文级别 1</a:t>
            </a:r>
          </a:p>
          <a:p>
            <a:pPr lvl="1"/>
            <a:r>
              <a:t>正文级别 2</a:t>
            </a:r>
          </a:p>
          <a:p>
            <a:pPr lvl="2"/>
            <a:r>
              <a:t>正文级别 3</a:t>
            </a:r>
          </a:p>
          <a:p>
            <a:pPr lvl="3"/>
            <a:r>
              <a:t>正文级别 4</a:t>
            </a:r>
          </a:p>
          <a:p>
            <a:pPr lvl="4"/>
            <a:r>
              <a:t>正文级别 5</a:t>
            </a:r>
          </a:p>
        </p:txBody>
      </p:sp>
      <p:sp>
        <p:nvSpPr>
          <p:cNvPr id="40"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比较">
    <p:spTree>
      <p:nvGrpSpPr>
        <p:cNvPr id="1" name=""/>
        <p:cNvGrpSpPr/>
        <p:nvPr/>
      </p:nvGrpSpPr>
      <p:grpSpPr>
        <a:xfrm>
          <a:off x="0" y="0"/>
          <a:ext cx="0" cy="0"/>
          <a:chOff x="0" y="0"/>
          <a:chExt cx="0" cy="0"/>
        </a:xfrm>
      </p:grpSpPr>
      <p:sp>
        <p:nvSpPr>
          <p:cNvPr id="47" name="标题文本"/>
          <p:cNvSpPr txBox="1"/>
          <p:nvPr>
            <p:ph type="title"/>
          </p:nvPr>
        </p:nvSpPr>
        <p:spPr>
          <a:xfrm>
            <a:off x="839787" y="365125"/>
            <a:ext cx="10515601" cy="1325563"/>
          </a:xfrm>
          <a:prstGeom prst="rect">
            <a:avLst/>
          </a:prstGeom>
        </p:spPr>
        <p:txBody>
          <a:bodyPr/>
          <a:lstStyle/>
          <a:p>
            <a:pPr/>
            <a:r>
              <a:t>标题文本</a:t>
            </a:r>
          </a:p>
        </p:txBody>
      </p:sp>
      <p:sp>
        <p:nvSpPr>
          <p:cNvPr id="48" name="正文级别 1…"/>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正文级别 1</a:t>
            </a:r>
          </a:p>
          <a:p>
            <a:pPr lvl="1"/>
            <a:r>
              <a:t>正文级别 2</a:t>
            </a:r>
          </a:p>
          <a:p>
            <a:pPr lvl="2"/>
            <a:r>
              <a:t>正文级别 3</a:t>
            </a:r>
          </a:p>
          <a:p>
            <a:pPr lvl="3"/>
            <a:r>
              <a:t>正文级别 4</a:t>
            </a:r>
          </a:p>
          <a:p>
            <a:pPr lvl="4"/>
            <a:r>
              <a:t>正文级别 5</a:t>
            </a:r>
          </a:p>
        </p:txBody>
      </p:sp>
      <p:sp>
        <p:nvSpPr>
          <p:cNvPr id="49" name="文本占位符 4"/>
          <p:cNvSpPr/>
          <p:nvPr>
            <p:ph type="body" sz="quarter" idx="21"/>
          </p:nvPr>
        </p:nvSpPr>
        <p:spPr>
          <a:xfrm>
            <a:off x="6172200" y="1681163"/>
            <a:ext cx="5183188" cy="823913"/>
          </a:xfrm>
          <a:prstGeom prst="rect">
            <a:avLst/>
          </a:prstGeom>
        </p:spPr>
        <p:txBody>
          <a:bodyPr anchor="b"/>
          <a:lstStyle/>
          <a:p>
            <a:pPr marL="0" indent="0">
              <a:buSzTx/>
              <a:buFontTx/>
              <a:buNone/>
              <a:defRPr b="1" sz="2400"/>
            </a:pPr>
          </a:p>
        </p:txBody>
      </p:sp>
      <p:sp>
        <p:nvSpPr>
          <p:cNvPr id="50"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仅标题">
    <p:spTree>
      <p:nvGrpSpPr>
        <p:cNvPr id="1" name=""/>
        <p:cNvGrpSpPr/>
        <p:nvPr/>
      </p:nvGrpSpPr>
      <p:grpSpPr>
        <a:xfrm>
          <a:off x="0" y="0"/>
          <a:ext cx="0" cy="0"/>
          <a:chOff x="0" y="0"/>
          <a:chExt cx="0" cy="0"/>
        </a:xfrm>
      </p:grpSpPr>
      <p:sp>
        <p:nvSpPr>
          <p:cNvPr id="57" name="标题文本"/>
          <p:cNvSpPr txBox="1"/>
          <p:nvPr>
            <p:ph type="title"/>
          </p:nvPr>
        </p:nvSpPr>
        <p:spPr>
          <a:prstGeom prst="rect">
            <a:avLst/>
          </a:prstGeom>
        </p:spPr>
        <p:txBody>
          <a:bodyPr/>
          <a:lstStyle/>
          <a:p>
            <a:pPr/>
            <a:r>
              <a:t>标题文本</a:t>
            </a:r>
          </a:p>
        </p:txBody>
      </p:sp>
      <p:sp>
        <p:nvSpPr>
          <p:cNvPr id="58"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空白">
    <p:spTree>
      <p:nvGrpSpPr>
        <p:cNvPr id="1" name=""/>
        <p:cNvGrpSpPr/>
        <p:nvPr/>
      </p:nvGrpSpPr>
      <p:grpSpPr>
        <a:xfrm>
          <a:off x="0" y="0"/>
          <a:ext cx="0" cy="0"/>
          <a:chOff x="0" y="0"/>
          <a:chExt cx="0" cy="0"/>
        </a:xfrm>
      </p:grpSpPr>
      <p:sp>
        <p:nvSpPr>
          <p:cNvPr id="65"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内容与标题">
    <p:spTree>
      <p:nvGrpSpPr>
        <p:cNvPr id="1" name=""/>
        <p:cNvGrpSpPr/>
        <p:nvPr/>
      </p:nvGrpSpPr>
      <p:grpSpPr>
        <a:xfrm>
          <a:off x="0" y="0"/>
          <a:ext cx="0" cy="0"/>
          <a:chOff x="0" y="0"/>
          <a:chExt cx="0" cy="0"/>
        </a:xfrm>
      </p:grpSpPr>
      <p:sp>
        <p:nvSpPr>
          <p:cNvPr id="72" name="标题文本"/>
          <p:cNvSpPr txBox="1"/>
          <p:nvPr>
            <p:ph type="title"/>
          </p:nvPr>
        </p:nvSpPr>
        <p:spPr>
          <a:xfrm>
            <a:off x="839787" y="457200"/>
            <a:ext cx="3932239" cy="1600200"/>
          </a:xfrm>
          <a:prstGeom prst="rect">
            <a:avLst/>
          </a:prstGeom>
        </p:spPr>
        <p:txBody>
          <a:bodyPr anchor="b"/>
          <a:lstStyle>
            <a:lvl1pPr>
              <a:defRPr sz="3200"/>
            </a:lvl1pPr>
          </a:lstStyle>
          <a:p>
            <a:pPr/>
            <a:r>
              <a:t>标题文本</a:t>
            </a:r>
          </a:p>
        </p:txBody>
      </p:sp>
      <p:sp>
        <p:nvSpPr>
          <p:cNvPr id="73" name="正文级别 1…"/>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正文级别 1</a:t>
            </a:r>
          </a:p>
          <a:p>
            <a:pPr lvl="1"/>
            <a:r>
              <a:t>正文级别 2</a:t>
            </a:r>
          </a:p>
          <a:p>
            <a:pPr lvl="2"/>
            <a:r>
              <a:t>正文级别 3</a:t>
            </a:r>
          </a:p>
          <a:p>
            <a:pPr lvl="3"/>
            <a:r>
              <a:t>正文级别 4</a:t>
            </a:r>
          </a:p>
          <a:p>
            <a:pPr lvl="4"/>
            <a:r>
              <a:t>正文级别 5</a:t>
            </a:r>
          </a:p>
        </p:txBody>
      </p:sp>
      <p:sp>
        <p:nvSpPr>
          <p:cNvPr id="74" name="文本占位符 3"/>
          <p:cNvSpPr/>
          <p:nvPr>
            <p:ph type="body" sz="quarter" idx="21"/>
          </p:nvPr>
        </p:nvSpPr>
        <p:spPr>
          <a:xfrm>
            <a:off x="839787" y="2057400"/>
            <a:ext cx="3932239" cy="3811588"/>
          </a:xfrm>
          <a:prstGeom prst="rect">
            <a:avLst/>
          </a:prstGeom>
        </p:spPr>
        <p:txBody>
          <a:bodyPr/>
          <a:lstStyle/>
          <a:p>
            <a:pPr marL="0" indent="0">
              <a:buSzTx/>
              <a:buFontTx/>
              <a:buNone/>
              <a:defRPr sz="1600"/>
            </a:pPr>
          </a:p>
        </p:txBody>
      </p:sp>
      <p:sp>
        <p:nvSpPr>
          <p:cNvPr id="75"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图片与标题">
    <p:spTree>
      <p:nvGrpSpPr>
        <p:cNvPr id="1" name=""/>
        <p:cNvGrpSpPr/>
        <p:nvPr/>
      </p:nvGrpSpPr>
      <p:grpSpPr>
        <a:xfrm>
          <a:off x="0" y="0"/>
          <a:ext cx="0" cy="0"/>
          <a:chOff x="0" y="0"/>
          <a:chExt cx="0" cy="0"/>
        </a:xfrm>
      </p:grpSpPr>
      <p:sp>
        <p:nvSpPr>
          <p:cNvPr id="82" name="标题文本"/>
          <p:cNvSpPr txBox="1"/>
          <p:nvPr>
            <p:ph type="title"/>
          </p:nvPr>
        </p:nvSpPr>
        <p:spPr>
          <a:xfrm>
            <a:off x="839787" y="457200"/>
            <a:ext cx="3932239" cy="1600200"/>
          </a:xfrm>
          <a:prstGeom prst="rect">
            <a:avLst/>
          </a:prstGeom>
        </p:spPr>
        <p:txBody>
          <a:bodyPr anchor="b"/>
          <a:lstStyle>
            <a:lvl1pPr>
              <a:defRPr sz="3200"/>
            </a:lvl1pPr>
          </a:lstStyle>
          <a:p>
            <a:pPr/>
            <a:r>
              <a:t>标题文本</a:t>
            </a:r>
          </a:p>
        </p:txBody>
      </p:sp>
      <p:sp>
        <p:nvSpPr>
          <p:cNvPr id="83" name="图片占位符 2"/>
          <p:cNvSpPr/>
          <p:nvPr>
            <p:ph type="pic" sz="half" idx="21"/>
          </p:nvPr>
        </p:nvSpPr>
        <p:spPr>
          <a:xfrm>
            <a:off x="5183187" y="987425"/>
            <a:ext cx="6172201" cy="4873625"/>
          </a:xfrm>
          <a:prstGeom prst="rect">
            <a:avLst/>
          </a:prstGeom>
        </p:spPr>
        <p:txBody>
          <a:bodyPr lIns="91439" rIns="91439">
            <a:noAutofit/>
          </a:bodyPr>
          <a:lstStyle/>
          <a:p>
            <a:pPr/>
          </a:p>
        </p:txBody>
      </p:sp>
      <p:sp>
        <p:nvSpPr>
          <p:cNvPr id="84" name="正文级别 1…"/>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正文级别 1</a:t>
            </a:r>
          </a:p>
          <a:p>
            <a:pPr lvl="1"/>
            <a:r>
              <a:t>正文级别 2</a:t>
            </a:r>
          </a:p>
          <a:p>
            <a:pPr lvl="2"/>
            <a:r>
              <a:t>正文级别 3</a:t>
            </a:r>
          </a:p>
          <a:p>
            <a:pPr lvl="3"/>
            <a:r>
              <a:t>正文级别 4</a:t>
            </a:r>
          </a:p>
          <a:p>
            <a:pPr lvl="4"/>
            <a:r>
              <a:t>正文级别 5</a:t>
            </a:r>
          </a:p>
        </p:txBody>
      </p:sp>
      <p:sp>
        <p:nvSpPr>
          <p:cNvPr id="85"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标题文本"/>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标题文本</a:t>
            </a:r>
          </a:p>
        </p:txBody>
      </p:sp>
      <p:sp>
        <p:nvSpPr>
          <p:cNvPr id="3" name="正文级别 1…"/>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正文级别 1</a:t>
            </a:r>
          </a:p>
          <a:p>
            <a:pPr lvl="1"/>
            <a:r>
              <a:t>正文级别 2</a:t>
            </a:r>
          </a:p>
          <a:p>
            <a:pPr lvl="2"/>
            <a:r>
              <a:t>正文级别 3</a:t>
            </a:r>
          </a:p>
          <a:p>
            <a:pPr lvl="3"/>
            <a:r>
              <a:t>正文级别 4</a:t>
            </a:r>
          </a:p>
          <a:p>
            <a:pPr lvl="4"/>
            <a:r>
              <a:t>正文级别 5</a:t>
            </a:r>
          </a:p>
        </p:txBody>
      </p:sp>
      <p:sp>
        <p:nvSpPr>
          <p:cNvPr id="4" name="幻灯片编号"/>
          <p:cNvSpPr txBox="1"/>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j-lt"/>
          <a:ea typeface="+mj-ea"/>
          <a:cs typeface="+mj-cs"/>
          <a:sym typeface="Calibri"/>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jpeg"/><Relationship Id="rId4"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jpeg"/><Relationship Id="rId4"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jpeg"/><Relationship Id="rId4"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jpeg"/><Relationship Id="rId4"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jpeg"/><Relationship Id="rId4"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jpeg"/><Relationship Id="rId4"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jpeg"/><Relationship Id="rId4" Type="http://schemas.openxmlformats.org/officeDocument/2006/relationships/image" Target="../media/image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jpeg"/><Relationship Id="rId4" Type="http://schemas.openxmlformats.org/officeDocument/2006/relationships/image" Target="../media/image2.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jpeg"/><Relationship Id="rId4" Type="http://schemas.openxmlformats.org/officeDocument/2006/relationships/image" Target="../media/image2.png"/><Relationship Id="rId5" Type="http://schemas.openxmlformats.org/officeDocument/2006/relationships/chart" Target="../charts/chart1.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jpeg"/><Relationship Id="rId4" Type="http://schemas.openxmlformats.org/officeDocument/2006/relationships/image" Target="../media/image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13" name="组合 32"/>
          <p:cNvGrpSpPr/>
          <p:nvPr/>
        </p:nvGrpSpPr>
        <p:grpSpPr>
          <a:xfrm>
            <a:off x="-5080" y="-1"/>
            <a:ext cx="12197716" cy="1025526"/>
            <a:chOff x="0" y="0"/>
            <a:chExt cx="12197715" cy="1025525"/>
          </a:xfrm>
        </p:grpSpPr>
        <p:grpSp>
          <p:nvGrpSpPr>
            <p:cNvPr id="109" name="组合 33"/>
            <p:cNvGrpSpPr/>
            <p:nvPr/>
          </p:nvGrpSpPr>
          <p:grpSpPr>
            <a:xfrm>
              <a:off x="-1" y="-1"/>
              <a:ext cx="12194444" cy="1025478"/>
              <a:chOff x="0" y="0"/>
              <a:chExt cx="12194442" cy="1025476"/>
            </a:xfrm>
          </p:grpSpPr>
          <p:grpSp>
            <p:nvGrpSpPr>
              <p:cNvPr id="98" name="组合 34"/>
              <p:cNvGrpSpPr/>
              <p:nvPr/>
            </p:nvGrpSpPr>
            <p:grpSpPr>
              <a:xfrm>
                <a:off x="4054654" y="0"/>
                <a:ext cx="4069895" cy="1025477"/>
                <a:chOff x="0" y="0"/>
                <a:chExt cx="4069893" cy="1025476"/>
              </a:xfrm>
            </p:grpSpPr>
            <p:pic>
              <p:nvPicPr>
                <p:cNvPr id="94" name="图片 35" descr="图片 3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95" name="图片 36" descr="图片 3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96" name="图片 37" descr="图片 37"/>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97" name="图片 40" descr="图片 4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103" name="组合 43"/>
              <p:cNvGrpSpPr/>
              <p:nvPr/>
            </p:nvGrpSpPr>
            <p:grpSpPr>
              <a:xfrm>
                <a:off x="8124548" y="0"/>
                <a:ext cx="4069895" cy="1025477"/>
                <a:chOff x="0" y="0"/>
                <a:chExt cx="4069893" cy="1025476"/>
              </a:xfrm>
            </p:grpSpPr>
            <p:pic>
              <p:nvPicPr>
                <p:cNvPr id="99" name="图片 45" descr="图片 4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100" name="图片 46" descr="图片 4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101" name="图片 48" descr="图片 48"/>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102" name="图片 50" descr="图片 5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108" name="组合 51"/>
              <p:cNvGrpSpPr/>
              <p:nvPr/>
            </p:nvGrpSpPr>
            <p:grpSpPr>
              <a:xfrm>
                <a:off x="-1" y="0"/>
                <a:ext cx="4069895" cy="1025477"/>
                <a:chOff x="0" y="0"/>
                <a:chExt cx="4069893" cy="1025476"/>
              </a:xfrm>
            </p:grpSpPr>
            <p:pic>
              <p:nvPicPr>
                <p:cNvPr id="104" name="图片 52" descr="图片 52"/>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105" name="图片 53" descr="图片 53"/>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106" name="图片 54" descr="图片 54"/>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107" name="图片 55" descr="图片 55"/>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pic>
          <p:nvPicPr>
            <p:cNvPr id="110" name="图片 56" descr="图片 56"/>
            <p:cNvPicPr>
              <a:picLocks noChangeAspect="1"/>
            </p:cNvPicPr>
            <p:nvPr/>
          </p:nvPicPr>
          <p:blipFill>
            <a:blip r:embed="rId3">
              <a:extLst/>
            </a:blip>
            <a:srcRect l="0" t="32829" r="0" b="14951"/>
            <a:stretch>
              <a:fillRect/>
            </a:stretch>
          </p:blipFill>
          <p:spPr>
            <a:xfrm>
              <a:off x="7513955" y="-1"/>
              <a:ext cx="4683761" cy="1009017"/>
            </a:xfrm>
            <a:prstGeom prst="rect">
              <a:avLst/>
            </a:prstGeom>
            <a:ln w="12700" cap="flat">
              <a:noFill/>
              <a:miter lim="400000"/>
            </a:ln>
            <a:effectLst/>
          </p:spPr>
        </p:pic>
        <p:sp>
          <p:nvSpPr>
            <p:cNvPr id="111" name="矩形 57"/>
            <p:cNvSpPr/>
            <p:nvPr/>
          </p:nvSpPr>
          <p:spPr>
            <a:xfrm>
              <a:off x="5080" y="0"/>
              <a:ext cx="12192001" cy="1025525"/>
            </a:xfrm>
            <a:prstGeom prst="rect">
              <a:avLst/>
            </a:prstGeom>
            <a:gradFill flip="none" rotWithShape="1">
              <a:gsLst>
                <a:gs pos="37000">
                  <a:srgbClr val="A23838"/>
                </a:gs>
                <a:gs pos="70000">
                  <a:srgbClr val="C28060"/>
                </a:gs>
                <a:gs pos="100000">
                  <a:srgbClr val="E1C888">
                    <a:alpha val="36000"/>
                  </a:srgbClr>
                </a:gs>
              </a:gsLst>
              <a:lin ang="2700000" scaled="0"/>
            </a:gradFill>
            <a:ln w="12700" cap="flat">
              <a:noFill/>
              <a:miter lim="400000"/>
            </a:ln>
            <a:effectLst/>
          </p:spPr>
          <p:txBody>
            <a:bodyPr wrap="square" lIns="0" tIns="0" rIns="0" bIns="0" numCol="1" anchor="ctr">
              <a:noAutofit/>
            </a:bodyPr>
            <a:lstStyle/>
            <a:p>
              <a:pPr algn="ctr">
                <a:defRPr>
                  <a:solidFill>
                    <a:srgbClr val="FFFFFF"/>
                  </a:solidFill>
                  <a:latin typeface="Segoe UI Light"/>
                  <a:ea typeface="Segoe UI Light"/>
                  <a:cs typeface="Segoe UI Light"/>
                  <a:sym typeface="Segoe UI Light"/>
                </a:defRPr>
              </a:pPr>
            </a:p>
          </p:txBody>
        </p:sp>
        <p:pic>
          <p:nvPicPr>
            <p:cNvPr id="112" name="图片 58" descr="图片 58"/>
            <p:cNvPicPr>
              <a:picLocks noChangeAspect="1"/>
            </p:cNvPicPr>
            <p:nvPr/>
          </p:nvPicPr>
          <p:blipFill>
            <a:blip r:embed="rId4">
              <a:extLst/>
            </a:blip>
            <a:stretch>
              <a:fillRect/>
            </a:stretch>
          </p:blipFill>
          <p:spPr>
            <a:xfrm>
              <a:off x="10100310" y="248919"/>
              <a:ext cx="1814831" cy="511176"/>
            </a:xfrm>
            <a:prstGeom prst="rect">
              <a:avLst/>
            </a:prstGeom>
            <a:ln w="12700" cap="flat">
              <a:noFill/>
              <a:miter lim="400000"/>
            </a:ln>
            <a:effectLst/>
          </p:spPr>
        </p:pic>
      </p:grpSp>
      <p:sp>
        <p:nvSpPr>
          <p:cNvPr id="114" name="矩形 59"/>
          <p:cNvSpPr/>
          <p:nvPr/>
        </p:nvSpPr>
        <p:spPr>
          <a:xfrm>
            <a:off x="0" y="6548201"/>
            <a:ext cx="12192000" cy="309799"/>
          </a:xfrm>
          <a:prstGeom prst="rect">
            <a:avLst/>
          </a:prstGeom>
          <a:solidFill>
            <a:srgbClr val="A23838"/>
          </a:solidFill>
          <a:ln w="12700">
            <a:miter lim="400000"/>
          </a:ln>
        </p:spPr>
        <p:txBody>
          <a:bodyPr lIns="0" tIns="0" rIns="0" bIns="0" anchor="ctr"/>
          <a:lstStyle/>
          <a:p>
            <a:pPr algn="ctr">
              <a:defRPr>
                <a:solidFill>
                  <a:srgbClr val="FFFFFF"/>
                </a:solidFill>
              </a:defRPr>
            </a:pPr>
          </a:p>
        </p:txBody>
      </p:sp>
      <p:sp>
        <p:nvSpPr>
          <p:cNvPr id="115" name="灯片编号占位符 7"/>
          <p:cNvSpPr txBox="1"/>
          <p:nvPr>
            <p:ph type="sldNum" sz="quarter" idx="4294967295"/>
          </p:nvPr>
        </p:nvSpPr>
        <p:spPr>
          <a:xfrm>
            <a:off x="11164902" y="6406785"/>
            <a:ext cx="188898" cy="264255"/>
          </a:xfrm>
          <a:prstGeom prst="rect">
            <a:avLst/>
          </a:prstGeom>
          <a:extLst>
            <a:ext uri="{C572A759-6A51-4108-AA02-DFA0A04FC94B}">
              <ma14:wrappingTextBoxFlag xmlns:ma14="http://schemas.microsoft.com/office/mac/drawingml/2011/main" val="1"/>
            </a:ext>
          </a:extLst>
        </p:spPr>
        <p:txBody>
          <a:bodyPr/>
          <a:lstStyle>
            <a:lvl1pPr>
              <a:defRPr>
                <a:latin typeface="Arial"/>
                <a:ea typeface="Arial"/>
                <a:cs typeface="Arial"/>
                <a:sym typeface="Arial"/>
              </a:defRPr>
            </a:lvl1pPr>
          </a:lstStyle>
          <a:p>
            <a:pPr/>
            <a:fld id="{86CB4B4D-7CA3-9044-876B-883B54F8677D}" type="slidenum"/>
          </a:p>
        </p:txBody>
      </p:sp>
      <p:sp>
        <p:nvSpPr>
          <p:cNvPr id="116" name="文本框 2"/>
          <p:cNvSpPr txBox="1"/>
          <p:nvPr/>
        </p:nvSpPr>
        <p:spPr>
          <a:xfrm>
            <a:off x="495300" y="4400549"/>
            <a:ext cx="4076065" cy="510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400">
                <a:latin typeface="汉仪大宋简"/>
                <a:ea typeface="汉仪大宋简"/>
                <a:cs typeface="汉仪大宋简"/>
                <a:sym typeface="汉仪大宋简"/>
              </a:defRPr>
            </a:pPr>
            <a:r>
              <a:t>钱家如</a:t>
            </a:r>
            <a:r>
              <a:t>  2026.7.29</a:t>
            </a:r>
          </a:p>
        </p:txBody>
      </p:sp>
      <p:sp>
        <p:nvSpPr>
          <p:cNvPr id="117" name="hero-title"/>
          <p:cNvSpPr txBox="1"/>
          <p:nvPr/>
        </p:nvSpPr>
        <p:spPr>
          <a:xfrm>
            <a:off x="445769" y="2084705"/>
            <a:ext cx="9338312" cy="1158241"/>
          </a:xfrm>
          <a:prstGeom prst="rect">
            <a:avLst/>
          </a:prstGeom>
          <a:ln w="12700">
            <a:miter lim="400000"/>
          </a:ln>
          <a:extLst>
            <a:ext uri="{C572A759-6A51-4108-AA02-DFA0A04FC94B}">
              <ma14:wrappingTextBoxFlag xmlns:ma14="http://schemas.microsoft.com/office/mac/drawingml/2011/main" val="1"/>
            </a:ext>
          </a:extLst>
        </p:spPr>
        <p:txBody>
          <a:bodyPr lIns="45719" rIns="45719" anchor="b">
            <a:spAutoFit/>
          </a:bodyPr>
          <a:lstStyle>
            <a:lvl1pPr>
              <a:defRPr sz="6000">
                <a:latin typeface="汉仪大宋简"/>
                <a:ea typeface="汉仪大宋简"/>
                <a:cs typeface="汉仪大宋简"/>
                <a:sym typeface="汉仪大宋简"/>
              </a:defRPr>
            </a:lvl1pPr>
          </a:lstStyle>
          <a:p>
            <a:pPr/>
            <a:r>
              <a:t>AI形式化可信代码生成</a:t>
            </a:r>
          </a:p>
        </p:txBody>
      </p:sp>
      <p:sp>
        <p:nvSpPr>
          <p:cNvPr id="118" name="hero-subtitle"/>
          <p:cNvSpPr txBox="1"/>
          <p:nvPr/>
        </p:nvSpPr>
        <p:spPr>
          <a:xfrm>
            <a:off x="483869" y="3543300"/>
            <a:ext cx="9300212" cy="85725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sz="2400">
                <a:solidFill>
                  <a:srgbClr val="5F6673"/>
                </a:solidFill>
                <a:latin typeface="汉仪大宋简"/>
                <a:ea typeface="汉仪大宋简"/>
                <a:cs typeface="汉仪大宋简"/>
                <a:sym typeface="汉仪大宋简"/>
              </a:defRPr>
            </a:lvl1pPr>
          </a:lstStyle>
          <a:p>
            <a:pPr/>
            <a:r>
              <a:t>让模型从自然语言需求出发，生成可验证、且真正符合意图的代码</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39" name="组合 32"/>
          <p:cNvGrpSpPr/>
          <p:nvPr/>
        </p:nvGrpSpPr>
        <p:grpSpPr>
          <a:xfrm>
            <a:off x="-5080" y="-1"/>
            <a:ext cx="12197716" cy="1025526"/>
            <a:chOff x="0" y="0"/>
            <a:chExt cx="12197715" cy="1025525"/>
          </a:xfrm>
        </p:grpSpPr>
        <p:grpSp>
          <p:nvGrpSpPr>
            <p:cNvPr id="135" name="组合 33"/>
            <p:cNvGrpSpPr/>
            <p:nvPr/>
          </p:nvGrpSpPr>
          <p:grpSpPr>
            <a:xfrm>
              <a:off x="-1" y="-1"/>
              <a:ext cx="12194444" cy="1025478"/>
              <a:chOff x="0" y="0"/>
              <a:chExt cx="12194442" cy="1025476"/>
            </a:xfrm>
          </p:grpSpPr>
          <p:grpSp>
            <p:nvGrpSpPr>
              <p:cNvPr id="124" name="组合 34"/>
              <p:cNvGrpSpPr/>
              <p:nvPr/>
            </p:nvGrpSpPr>
            <p:grpSpPr>
              <a:xfrm>
                <a:off x="4054654" y="0"/>
                <a:ext cx="4069895" cy="1025477"/>
                <a:chOff x="0" y="0"/>
                <a:chExt cx="4069893" cy="1025476"/>
              </a:xfrm>
            </p:grpSpPr>
            <p:pic>
              <p:nvPicPr>
                <p:cNvPr id="120" name="图片 35" descr="图片 3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121" name="图片 36" descr="图片 3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122" name="图片 37" descr="图片 37"/>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123" name="图片 40" descr="图片 4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129" name="组合 43"/>
              <p:cNvGrpSpPr/>
              <p:nvPr/>
            </p:nvGrpSpPr>
            <p:grpSpPr>
              <a:xfrm>
                <a:off x="8124548" y="0"/>
                <a:ext cx="4069895" cy="1025477"/>
                <a:chOff x="0" y="0"/>
                <a:chExt cx="4069893" cy="1025476"/>
              </a:xfrm>
            </p:grpSpPr>
            <p:pic>
              <p:nvPicPr>
                <p:cNvPr id="125" name="图片 45" descr="图片 4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126" name="图片 46" descr="图片 4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127" name="图片 48" descr="图片 48"/>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128" name="图片 50" descr="图片 5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134" name="组合 51"/>
              <p:cNvGrpSpPr/>
              <p:nvPr/>
            </p:nvGrpSpPr>
            <p:grpSpPr>
              <a:xfrm>
                <a:off x="-1" y="0"/>
                <a:ext cx="4069895" cy="1025477"/>
                <a:chOff x="0" y="0"/>
                <a:chExt cx="4069893" cy="1025476"/>
              </a:xfrm>
            </p:grpSpPr>
            <p:pic>
              <p:nvPicPr>
                <p:cNvPr id="130" name="图片 52" descr="图片 52"/>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131" name="图片 53" descr="图片 53"/>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132" name="图片 54" descr="图片 54"/>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133" name="图片 55" descr="图片 55"/>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pic>
          <p:nvPicPr>
            <p:cNvPr id="136" name="图片 56" descr="图片 56"/>
            <p:cNvPicPr>
              <a:picLocks noChangeAspect="1"/>
            </p:cNvPicPr>
            <p:nvPr/>
          </p:nvPicPr>
          <p:blipFill>
            <a:blip r:embed="rId3">
              <a:extLst/>
            </a:blip>
            <a:srcRect l="0" t="32829" r="0" b="14951"/>
            <a:stretch>
              <a:fillRect/>
            </a:stretch>
          </p:blipFill>
          <p:spPr>
            <a:xfrm>
              <a:off x="7513955" y="-1"/>
              <a:ext cx="4683761" cy="1009017"/>
            </a:xfrm>
            <a:prstGeom prst="rect">
              <a:avLst/>
            </a:prstGeom>
            <a:ln w="12700" cap="flat">
              <a:noFill/>
              <a:miter lim="400000"/>
            </a:ln>
            <a:effectLst/>
          </p:spPr>
        </p:pic>
        <p:sp>
          <p:nvSpPr>
            <p:cNvPr id="137" name="矩形 57"/>
            <p:cNvSpPr/>
            <p:nvPr/>
          </p:nvSpPr>
          <p:spPr>
            <a:xfrm>
              <a:off x="5080" y="0"/>
              <a:ext cx="12192001" cy="1025525"/>
            </a:xfrm>
            <a:prstGeom prst="rect">
              <a:avLst/>
            </a:prstGeom>
            <a:gradFill flip="none" rotWithShape="1">
              <a:gsLst>
                <a:gs pos="37000">
                  <a:srgbClr val="A23838"/>
                </a:gs>
                <a:gs pos="70000">
                  <a:srgbClr val="C28060"/>
                </a:gs>
                <a:gs pos="100000">
                  <a:srgbClr val="E1C888">
                    <a:alpha val="36000"/>
                  </a:srgbClr>
                </a:gs>
              </a:gsLst>
              <a:lin ang="2700000" scaled="0"/>
            </a:gradFill>
            <a:ln w="12700" cap="flat">
              <a:noFill/>
              <a:miter lim="400000"/>
            </a:ln>
            <a:effectLst/>
          </p:spPr>
          <p:txBody>
            <a:bodyPr wrap="square" lIns="0" tIns="0" rIns="0" bIns="0" numCol="1" anchor="ctr">
              <a:noAutofit/>
            </a:bodyPr>
            <a:lstStyle/>
            <a:p>
              <a:pPr algn="ctr">
                <a:defRPr>
                  <a:solidFill>
                    <a:srgbClr val="FFFFFF"/>
                  </a:solidFill>
                  <a:latin typeface="Segoe UI Light"/>
                  <a:ea typeface="Segoe UI Light"/>
                  <a:cs typeface="Segoe UI Light"/>
                  <a:sym typeface="Segoe UI Light"/>
                </a:defRPr>
              </a:pPr>
            </a:p>
          </p:txBody>
        </p:sp>
        <p:pic>
          <p:nvPicPr>
            <p:cNvPr id="138" name="图片 58" descr="图片 58"/>
            <p:cNvPicPr>
              <a:picLocks noChangeAspect="1"/>
            </p:cNvPicPr>
            <p:nvPr/>
          </p:nvPicPr>
          <p:blipFill>
            <a:blip r:embed="rId4">
              <a:extLst/>
            </a:blip>
            <a:stretch>
              <a:fillRect/>
            </a:stretch>
          </p:blipFill>
          <p:spPr>
            <a:xfrm>
              <a:off x="10100310" y="248919"/>
              <a:ext cx="1814831" cy="511176"/>
            </a:xfrm>
            <a:prstGeom prst="rect">
              <a:avLst/>
            </a:prstGeom>
            <a:ln w="12700" cap="flat">
              <a:noFill/>
              <a:miter lim="400000"/>
            </a:ln>
            <a:effectLst/>
          </p:spPr>
        </p:pic>
      </p:grpSp>
      <p:sp>
        <p:nvSpPr>
          <p:cNvPr id="140" name="矩形 59"/>
          <p:cNvSpPr/>
          <p:nvPr/>
        </p:nvSpPr>
        <p:spPr>
          <a:xfrm>
            <a:off x="0" y="6548201"/>
            <a:ext cx="12192000" cy="309799"/>
          </a:xfrm>
          <a:prstGeom prst="rect">
            <a:avLst/>
          </a:prstGeom>
          <a:solidFill>
            <a:srgbClr val="A23838"/>
          </a:solidFill>
          <a:ln w="12700">
            <a:miter lim="400000"/>
          </a:ln>
        </p:spPr>
        <p:txBody>
          <a:bodyPr lIns="0" tIns="0" rIns="0" bIns="0" anchor="ctr"/>
          <a:lstStyle/>
          <a:p>
            <a:pPr algn="ctr">
              <a:defRPr>
                <a:solidFill>
                  <a:srgbClr val="FFFFFF"/>
                </a:solidFill>
              </a:defRPr>
            </a:pPr>
          </a:p>
        </p:txBody>
      </p:sp>
      <p:sp>
        <p:nvSpPr>
          <p:cNvPr id="141" name="灯片编号占位符 7"/>
          <p:cNvSpPr txBox="1"/>
          <p:nvPr>
            <p:ph type="sldNum" sz="quarter" idx="4294967295"/>
          </p:nvPr>
        </p:nvSpPr>
        <p:spPr>
          <a:xfrm>
            <a:off x="11164902" y="6406785"/>
            <a:ext cx="188898" cy="264255"/>
          </a:xfrm>
          <a:prstGeom prst="rect">
            <a:avLst/>
          </a:prstGeom>
          <a:extLst>
            <a:ext uri="{C572A759-6A51-4108-AA02-DFA0A04FC94B}">
              <ma14:wrappingTextBoxFlag xmlns:ma14="http://schemas.microsoft.com/office/mac/drawingml/2011/main" val="1"/>
            </a:ext>
          </a:extLst>
        </p:spPr>
        <p:txBody>
          <a:bodyPr/>
          <a:lstStyle>
            <a:lvl1pPr>
              <a:defRPr>
                <a:latin typeface="Arial"/>
                <a:ea typeface="Arial"/>
                <a:cs typeface="Arial"/>
                <a:sym typeface="Arial"/>
              </a:defRPr>
            </a:lvl1pPr>
          </a:lstStyle>
          <a:p>
            <a:pPr/>
            <a:fld id="{86CB4B4D-7CA3-9044-876B-883B54F8677D}" type="slidenum"/>
          </a:p>
        </p:txBody>
      </p:sp>
      <p:sp>
        <p:nvSpPr>
          <p:cNvPr id="142" name="标题 62"/>
          <p:cNvSpPr txBox="1"/>
          <p:nvPr>
            <p:ph type="title"/>
          </p:nvPr>
        </p:nvSpPr>
        <p:spPr>
          <a:xfrm>
            <a:off x="346074" y="184150"/>
            <a:ext cx="9625967" cy="685800"/>
          </a:xfrm>
          <a:prstGeom prst="rect">
            <a:avLst/>
          </a:prstGeom>
        </p:spPr>
        <p:txBody>
          <a:bodyPr/>
          <a:lstStyle>
            <a:lvl1pPr>
              <a:defRPr sz="3000">
                <a:solidFill>
                  <a:srgbClr val="FFFFFF"/>
                </a:solidFill>
                <a:latin typeface="汉仪大宋简"/>
                <a:ea typeface="汉仪大宋简"/>
                <a:cs typeface="汉仪大宋简"/>
                <a:sym typeface="汉仪大宋简"/>
              </a:defRPr>
            </a:lvl1pPr>
          </a:lstStyle>
          <a:p>
            <a:pPr/>
            <a:r>
              <a:t>形式化验证：把“应该怎样”变成机器可检查的命题</a:t>
            </a:r>
          </a:p>
        </p:txBody>
      </p:sp>
      <p:sp>
        <p:nvSpPr>
          <p:cNvPr id="143" name="spec-label"/>
          <p:cNvSpPr txBox="1"/>
          <p:nvPr/>
        </p:nvSpPr>
        <p:spPr>
          <a:xfrm>
            <a:off x="445769" y="1143000"/>
            <a:ext cx="2766062" cy="6629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200">
                <a:solidFill>
                  <a:srgbClr val="843F0B"/>
                </a:solidFill>
                <a:latin typeface="PingFang SC Semibold"/>
                <a:ea typeface="PingFang SC Semibold"/>
                <a:cs typeface="PingFang SC Semibold"/>
                <a:sym typeface="PingFang SC Semibold"/>
              </a:defRPr>
            </a:lvl1pPr>
          </a:lstStyle>
          <a:p>
            <a:pPr/>
            <a:r>
              <a:t>Specification</a:t>
            </a:r>
          </a:p>
        </p:txBody>
      </p:sp>
      <p:sp>
        <p:nvSpPr>
          <p:cNvPr id="144" name="spec-desc"/>
          <p:cNvSpPr txBox="1"/>
          <p:nvPr/>
        </p:nvSpPr>
        <p:spPr>
          <a:xfrm>
            <a:off x="3455670" y="1183639"/>
            <a:ext cx="8408670" cy="60388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86968">
              <a:defRPr sz="2328">
                <a:solidFill>
                  <a:srgbClr val="111318"/>
                </a:solidFill>
                <a:latin typeface="汉仪大宋简"/>
                <a:ea typeface="汉仪大宋简"/>
                <a:cs typeface="汉仪大宋简"/>
                <a:sym typeface="汉仪大宋简"/>
              </a:defRPr>
            </a:lvl1pPr>
          </a:lstStyle>
          <a:p>
            <a:pPr/>
            <a:r>
              <a:t>明确允许的输入、必须满足的输出，以及哪些状态可以被修改。</a:t>
            </a:r>
          </a:p>
        </p:txBody>
      </p:sp>
      <p:sp>
        <p:nvSpPr>
          <p:cNvPr id="145" name="lean-head"/>
          <p:cNvSpPr txBox="1"/>
          <p:nvPr/>
        </p:nvSpPr>
        <p:spPr>
          <a:xfrm>
            <a:off x="445769" y="1927225"/>
            <a:ext cx="5147312" cy="4470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solidFill>
                  <a:srgbClr val="843F0B"/>
                </a:solidFill>
                <a:latin typeface="PingFang SC Semibold"/>
                <a:ea typeface="PingFang SC Semibold"/>
                <a:cs typeface="PingFang SC Semibold"/>
                <a:sym typeface="PingFang SC Semibold"/>
              </a:defRPr>
            </a:pPr>
            <a:r>
              <a:t>Lean：</a:t>
            </a:r>
            <a:r>
              <a:rPr>
                <a:latin typeface="汉仪大宋简"/>
                <a:ea typeface="汉仪大宋简"/>
                <a:cs typeface="汉仪大宋简"/>
                <a:sym typeface="汉仪大宋简"/>
              </a:rPr>
              <a:t>把性质写成定理</a:t>
            </a:r>
          </a:p>
        </p:txBody>
      </p:sp>
      <p:sp>
        <p:nvSpPr>
          <p:cNvPr id="146" name="lean-code-bg"/>
          <p:cNvSpPr/>
          <p:nvPr/>
        </p:nvSpPr>
        <p:spPr>
          <a:xfrm>
            <a:off x="400050" y="2395854"/>
            <a:ext cx="5429250" cy="3143251"/>
          </a:xfrm>
          <a:prstGeom prst="roundRect">
            <a:avLst>
              <a:gd name="adj" fmla="val 3636"/>
            </a:avLst>
          </a:prstGeom>
          <a:solidFill>
            <a:srgbClr val="111827"/>
          </a:solidFill>
          <a:ln w="12700">
            <a:miter lim="400000"/>
          </a:ln>
        </p:spPr>
        <p:txBody>
          <a:bodyPr lIns="0" tIns="0" rIns="0" bIns="0"/>
          <a:lstStyle/>
          <a:p>
            <a:pPr/>
          </a:p>
        </p:txBody>
      </p:sp>
      <p:sp>
        <p:nvSpPr>
          <p:cNvPr id="147" name="lean-0"/>
          <p:cNvSpPr txBox="1"/>
          <p:nvPr/>
        </p:nvSpPr>
        <p:spPr>
          <a:xfrm>
            <a:off x="693419" y="2681604"/>
            <a:ext cx="4861562" cy="320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500">
                <a:solidFill>
                  <a:srgbClr val="F8FAFC"/>
                </a:solidFill>
                <a:latin typeface="Menlo Regular"/>
                <a:ea typeface="Menlo Regular"/>
                <a:cs typeface="Menlo Regular"/>
                <a:sym typeface="Menlo Regular"/>
              </a:defRPr>
            </a:lvl1pPr>
          </a:lstStyle>
          <a:p>
            <a:pPr/>
            <a:r>
              <a:t>def max2 (a b : Nat) : Nat :=</a:t>
            </a:r>
          </a:p>
        </p:txBody>
      </p:sp>
      <p:sp>
        <p:nvSpPr>
          <p:cNvPr id="148" name="lean-1"/>
          <p:cNvSpPr txBox="1"/>
          <p:nvPr/>
        </p:nvSpPr>
        <p:spPr>
          <a:xfrm>
            <a:off x="693419" y="3024504"/>
            <a:ext cx="4861562" cy="320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500">
                <a:solidFill>
                  <a:srgbClr val="F8FAFC"/>
                </a:solidFill>
                <a:latin typeface="Menlo Regular"/>
                <a:ea typeface="Menlo Regular"/>
                <a:cs typeface="Menlo Regular"/>
                <a:sym typeface="Menlo Regular"/>
              </a:defRPr>
            </a:lvl1pPr>
          </a:lstStyle>
          <a:p>
            <a:pPr/>
            <a:r>
              <a:t>  if a ≥ b then a else b</a:t>
            </a:r>
          </a:p>
        </p:txBody>
      </p:sp>
      <p:sp>
        <p:nvSpPr>
          <p:cNvPr id="149" name="lean-3"/>
          <p:cNvSpPr txBox="1"/>
          <p:nvPr/>
        </p:nvSpPr>
        <p:spPr>
          <a:xfrm>
            <a:off x="693419" y="3710304"/>
            <a:ext cx="4861562" cy="320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1500">
                <a:solidFill>
                  <a:srgbClr val="A7D2FF"/>
                </a:solidFill>
                <a:latin typeface="Menlo Regular"/>
                <a:ea typeface="Menlo Regular"/>
                <a:cs typeface="Menlo Regular"/>
                <a:sym typeface="Menlo Regular"/>
              </a:defRPr>
            </a:lvl1pPr>
          </a:lstStyle>
          <a:p>
            <a:pPr/>
            <a:r>
              <a:t>theorem max2_spec (a b : Nat) :</a:t>
            </a:r>
          </a:p>
        </p:txBody>
      </p:sp>
      <p:sp>
        <p:nvSpPr>
          <p:cNvPr id="150" name="lean-4"/>
          <p:cNvSpPr txBox="1"/>
          <p:nvPr/>
        </p:nvSpPr>
        <p:spPr>
          <a:xfrm>
            <a:off x="693419" y="4053204"/>
            <a:ext cx="4861562" cy="320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500">
                <a:solidFill>
                  <a:srgbClr val="A7D2FF"/>
                </a:solidFill>
                <a:latin typeface="Menlo Regular"/>
                <a:ea typeface="Menlo Regular"/>
                <a:cs typeface="Menlo Regular"/>
                <a:sym typeface="Menlo Regular"/>
              </a:defRPr>
            </a:lvl1pPr>
          </a:lstStyle>
          <a:p>
            <a:pPr/>
            <a:r>
              <a:t>  max2 a b ≥ a ∧ max2 a b ≥ b := by</a:t>
            </a:r>
          </a:p>
        </p:txBody>
      </p:sp>
      <p:sp>
        <p:nvSpPr>
          <p:cNvPr id="151" name="lean-5"/>
          <p:cNvSpPr txBox="1"/>
          <p:nvPr/>
        </p:nvSpPr>
        <p:spPr>
          <a:xfrm>
            <a:off x="693419" y="4396104"/>
            <a:ext cx="4861562" cy="320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500">
                <a:solidFill>
                  <a:srgbClr val="A7D2FF"/>
                </a:solidFill>
                <a:latin typeface="Menlo Regular"/>
                <a:ea typeface="Menlo Regular"/>
                <a:cs typeface="Menlo Regular"/>
                <a:sym typeface="Menlo Regular"/>
              </a:defRPr>
            </a:lvl1pPr>
          </a:lstStyle>
          <a:p>
            <a:pPr/>
            <a:r>
              <a:t>  unfold max2</a:t>
            </a:r>
          </a:p>
        </p:txBody>
      </p:sp>
      <p:sp>
        <p:nvSpPr>
          <p:cNvPr id="152" name="lean-6"/>
          <p:cNvSpPr txBox="1"/>
          <p:nvPr/>
        </p:nvSpPr>
        <p:spPr>
          <a:xfrm>
            <a:off x="693419" y="4739004"/>
            <a:ext cx="4861562" cy="320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500">
                <a:solidFill>
                  <a:srgbClr val="A7D2FF"/>
                </a:solidFill>
                <a:latin typeface="Menlo Regular"/>
                <a:ea typeface="Menlo Regular"/>
                <a:cs typeface="Menlo Regular"/>
                <a:sym typeface="Menlo Regular"/>
              </a:defRPr>
            </a:lvl1pPr>
          </a:lstStyle>
          <a:p>
            <a:pPr/>
            <a:r>
              <a:t>  split &lt;;&gt; omega</a:t>
            </a:r>
          </a:p>
        </p:txBody>
      </p:sp>
      <p:sp>
        <p:nvSpPr>
          <p:cNvPr id="153" name="acsl-head"/>
          <p:cNvSpPr txBox="1"/>
          <p:nvPr/>
        </p:nvSpPr>
        <p:spPr>
          <a:xfrm>
            <a:off x="6370319" y="1897379"/>
            <a:ext cx="5147312"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solidFill>
                  <a:srgbClr val="843F0B"/>
                </a:solidFill>
                <a:latin typeface="PingFang SC Semibold"/>
                <a:ea typeface="PingFang SC Semibold"/>
                <a:cs typeface="PingFang SC Semibold"/>
                <a:sym typeface="PingFang SC Semibold"/>
              </a:defRPr>
            </a:pPr>
            <a:r>
              <a:t>C + ACSL：</a:t>
            </a:r>
            <a:r>
              <a:rPr>
                <a:latin typeface="汉仪大宋简"/>
                <a:ea typeface="汉仪大宋简"/>
                <a:cs typeface="汉仪大宋简"/>
                <a:sym typeface="汉仪大宋简"/>
              </a:rPr>
              <a:t>把契约写在函数旁</a:t>
            </a:r>
          </a:p>
        </p:txBody>
      </p:sp>
      <p:sp>
        <p:nvSpPr>
          <p:cNvPr id="154" name="acsl-code-bg"/>
          <p:cNvSpPr/>
          <p:nvPr/>
        </p:nvSpPr>
        <p:spPr>
          <a:xfrm>
            <a:off x="6324600" y="2395854"/>
            <a:ext cx="5467350" cy="3143251"/>
          </a:xfrm>
          <a:prstGeom prst="roundRect">
            <a:avLst>
              <a:gd name="adj" fmla="val 3636"/>
            </a:avLst>
          </a:prstGeom>
          <a:solidFill>
            <a:srgbClr val="111827"/>
          </a:solidFill>
          <a:ln w="12700">
            <a:miter lim="400000"/>
          </a:ln>
        </p:spPr>
        <p:txBody>
          <a:bodyPr lIns="0" tIns="0" rIns="0" bIns="0"/>
          <a:lstStyle/>
          <a:p>
            <a:pPr/>
          </a:p>
        </p:txBody>
      </p:sp>
      <p:sp>
        <p:nvSpPr>
          <p:cNvPr id="155" name="acsl-0"/>
          <p:cNvSpPr txBox="1"/>
          <p:nvPr/>
        </p:nvSpPr>
        <p:spPr>
          <a:xfrm>
            <a:off x="6617969" y="2624454"/>
            <a:ext cx="4861562" cy="281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300">
                <a:solidFill>
                  <a:srgbClr val="A7D2FF"/>
                </a:solidFill>
                <a:latin typeface="Menlo Regular"/>
                <a:ea typeface="Menlo Regular"/>
                <a:cs typeface="Menlo Regular"/>
                <a:sym typeface="Menlo Regular"/>
              </a:defRPr>
            </a:lvl1pPr>
          </a:lstStyle>
          <a:p>
            <a:pPr/>
            <a:r>
              <a:t>/*@ requires \valid(x) &amp;&amp; \valid(y);</a:t>
            </a:r>
          </a:p>
        </p:txBody>
      </p:sp>
      <p:sp>
        <p:nvSpPr>
          <p:cNvPr id="156" name="acsl-1"/>
          <p:cNvSpPr txBox="1"/>
          <p:nvPr/>
        </p:nvSpPr>
        <p:spPr>
          <a:xfrm>
            <a:off x="6617969" y="2938779"/>
            <a:ext cx="4861562" cy="281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300">
                <a:solidFill>
                  <a:srgbClr val="A7D2FF"/>
                </a:solidFill>
                <a:latin typeface="Menlo Regular"/>
                <a:ea typeface="Menlo Regular"/>
                <a:cs typeface="Menlo Regular"/>
                <a:sym typeface="Menlo Regular"/>
              </a:defRPr>
            </a:lvl1pPr>
          </a:lstStyle>
          <a:p>
            <a:pPr/>
            <a:r>
              <a:t>    assigns *x, *y;</a:t>
            </a:r>
          </a:p>
        </p:txBody>
      </p:sp>
      <p:sp>
        <p:nvSpPr>
          <p:cNvPr id="157" name="acsl-2"/>
          <p:cNvSpPr txBox="1"/>
          <p:nvPr/>
        </p:nvSpPr>
        <p:spPr>
          <a:xfrm>
            <a:off x="6617969" y="3253104"/>
            <a:ext cx="4861562" cy="281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300">
                <a:solidFill>
                  <a:srgbClr val="A7D2FF"/>
                </a:solidFill>
                <a:latin typeface="Menlo Regular"/>
                <a:ea typeface="Menlo Regular"/>
                <a:cs typeface="Menlo Regular"/>
                <a:sym typeface="Menlo Regular"/>
              </a:defRPr>
            </a:lvl1pPr>
          </a:lstStyle>
          <a:p>
            <a:pPr/>
            <a:r>
              <a:t>    ensures *x == \old(*y);</a:t>
            </a:r>
          </a:p>
        </p:txBody>
      </p:sp>
      <p:sp>
        <p:nvSpPr>
          <p:cNvPr id="158" name="acsl-3"/>
          <p:cNvSpPr txBox="1"/>
          <p:nvPr/>
        </p:nvSpPr>
        <p:spPr>
          <a:xfrm>
            <a:off x="6617969" y="3567429"/>
            <a:ext cx="4861562" cy="281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300">
                <a:solidFill>
                  <a:srgbClr val="A7D2FF"/>
                </a:solidFill>
                <a:latin typeface="Menlo Regular"/>
                <a:ea typeface="Menlo Regular"/>
                <a:cs typeface="Menlo Regular"/>
                <a:sym typeface="Menlo Regular"/>
              </a:defRPr>
            </a:lvl1pPr>
          </a:lstStyle>
          <a:p>
            <a:pPr/>
            <a:r>
              <a:t>    ensures *y == \old(*x);</a:t>
            </a:r>
          </a:p>
        </p:txBody>
      </p:sp>
      <p:sp>
        <p:nvSpPr>
          <p:cNvPr id="159" name="acsl-4"/>
          <p:cNvSpPr txBox="1"/>
          <p:nvPr/>
        </p:nvSpPr>
        <p:spPr>
          <a:xfrm>
            <a:off x="6617969" y="3881754"/>
            <a:ext cx="4861562" cy="281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300">
                <a:solidFill>
                  <a:srgbClr val="A7D2FF"/>
                </a:solidFill>
                <a:latin typeface="Menlo Regular"/>
                <a:ea typeface="Menlo Regular"/>
                <a:cs typeface="Menlo Regular"/>
                <a:sym typeface="Menlo Regular"/>
              </a:defRPr>
            </a:lvl1pPr>
          </a:lstStyle>
          <a:p>
            <a:pPr/>
            <a:r>
              <a:t>*/</a:t>
            </a:r>
          </a:p>
        </p:txBody>
      </p:sp>
      <p:sp>
        <p:nvSpPr>
          <p:cNvPr id="160" name="acsl-5"/>
          <p:cNvSpPr txBox="1"/>
          <p:nvPr/>
        </p:nvSpPr>
        <p:spPr>
          <a:xfrm>
            <a:off x="6617969" y="4196079"/>
            <a:ext cx="4861562" cy="281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300">
                <a:solidFill>
                  <a:srgbClr val="F8FAFC"/>
                </a:solidFill>
                <a:latin typeface="Menlo Regular"/>
                <a:ea typeface="Menlo Regular"/>
                <a:cs typeface="Menlo Regular"/>
                <a:sym typeface="Menlo Regular"/>
              </a:defRPr>
            </a:lvl1pPr>
          </a:lstStyle>
          <a:p>
            <a:pPr/>
            <a:r>
              <a:t>void swap(int *x, int *y) {</a:t>
            </a:r>
          </a:p>
        </p:txBody>
      </p:sp>
      <p:sp>
        <p:nvSpPr>
          <p:cNvPr id="161" name="acsl-6"/>
          <p:cNvSpPr txBox="1"/>
          <p:nvPr/>
        </p:nvSpPr>
        <p:spPr>
          <a:xfrm>
            <a:off x="6617969" y="4510404"/>
            <a:ext cx="4861562" cy="281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300">
                <a:solidFill>
                  <a:srgbClr val="F8FAFC"/>
                </a:solidFill>
                <a:latin typeface="Menlo Regular"/>
                <a:ea typeface="Menlo Regular"/>
                <a:cs typeface="Menlo Regular"/>
                <a:sym typeface="Menlo Regular"/>
              </a:defRPr>
            </a:lvl1pPr>
          </a:lstStyle>
          <a:p>
            <a:pPr/>
            <a:r>
              <a:t>  int t = *x; *x = *y; *y = t;</a:t>
            </a:r>
          </a:p>
        </p:txBody>
      </p:sp>
      <p:sp>
        <p:nvSpPr>
          <p:cNvPr id="162" name="acsl-7"/>
          <p:cNvSpPr txBox="1"/>
          <p:nvPr/>
        </p:nvSpPr>
        <p:spPr>
          <a:xfrm>
            <a:off x="6617969" y="4824729"/>
            <a:ext cx="4861562" cy="281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300">
                <a:solidFill>
                  <a:srgbClr val="F8FAFC"/>
                </a:solidFill>
                <a:latin typeface="Menlo Regular"/>
                <a:ea typeface="Menlo Regular"/>
                <a:cs typeface="Menlo Regular"/>
                <a:sym typeface="Menlo Regular"/>
              </a:defRPr>
            </a:lvl1pPr>
          </a:lstStyle>
          <a:p>
            <a:pPr/>
            <a:r>
              <a:t>}</a:t>
            </a:r>
          </a:p>
        </p:txBody>
      </p:sp>
      <p:sp>
        <p:nvSpPr>
          <p:cNvPr id="163" name="spec-bottom"/>
          <p:cNvSpPr txBox="1"/>
          <p:nvPr/>
        </p:nvSpPr>
        <p:spPr>
          <a:xfrm>
            <a:off x="767079" y="5742304"/>
            <a:ext cx="10281286" cy="929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400">
                <a:solidFill>
                  <a:srgbClr val="111318"/>
                </a:solidFill>
                <a:latin typeface="汉仪大宋简"/>
                <a:ea typeface="汉仪大宋简"/>
                <a:cs typeface="汉仪大宋简"/>
                <a:sym typeface="汉仪大宋简"/>
              </a:defRPr>
            </a:lvl1pPr>
          </a:lstStyle>
          <a:p>
            <a:pPr/>
            <a:r>
              <a:t>同一个核心：把自然语言中的意图，压缩成可判定、可组合、可证明的约束。</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84" name="组合 32"/>
          <p:cNvGrpSpPr/>
          <p:nvPr/>
        </p:nvGrpSpPr>
        <p:grpSpPr>
          <a:xfrm>
            <a:off x="-5080" y="-1"/>
            <a:ext cx="12197716" cy="1025526"/>
            <a:chOff x="0" y="0"/>
            <a:chExt cx="12197715" cy="1025525"/>
          </a:xfrm>
        </p:grpSpPr>
        <p:grpSp>
          <p:nvGrpSpPr>
            <p:cNvPr id="180" name="组合 33"/>
            <p:cNvGrpSpPr/>
            <p:nvPr/>
          </p:nvGrpSpPr>
          <p:grpSpPr>
            <a:xfrm>
              <a:off x="-1" y="-1"/>
              <a:ext cx="12194444" cy="1025478"/>
              <a:chOff x="0" y="0"/>
              <a:chExt cx="12194442" cy="1025476"/>
            </a:xfrm>
          </p:grpSpPr>
          <p:grpSp>
            <p:nvGrpSpPr>
              <p:cNvPr id="169" name="组合 34"/>
              <p:cNvGrpSpPr/>
              <p:nvPr/>
            </p:nvGrpSpPr>
            <p:grpSpPr>
              <a:xfrm>
                <a:off x="4054654" y="0"/>
                <a:ext cx="4069895" cy="1025477"/>
                <a:chOff x="0" y="0"/>
                <a:chExt cx="4069893" cy="1025476"/>
              </a:xfrm>
            </p:grpSpPr>
            <p:pic>
              <p:nvPicPr>
                <p:cNvPr id="165" name="图片 35" descr="图片 3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166" name="图片 36" descr="图片 3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167" name="图片 37" descr="图片 37"/>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168" name="图片 40" descr="图片 4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174" name="组合 43"/>
              <p:cNvGrpSpPr/>
              <p:nvPr/>
            </p:nvGrpSpPr>
            <p:grpSpPr>
              <a:xfrm>
                <a:off x="8124548" y="0"/>
                <a:ext cx="4069895" cy="1025477"/>
                <a:chOff x="0" y="0"/>
                <a:chExt cx="4069893" cy="1025476"/>
              </a:xfrm>
            </p:grpSpPr>
            <p:pic>
              <p:nvPicPr>
                <p:cNvPr id="170" name="图片 45" descr="图片 4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171" name="图片 46" descr="图片 4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172" name="图片 48" descr="图片 48"/>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173" name="图片 50" descr="图片 5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179" name="组合 51"/>
              <p:cNvGrpSpPr/>
              <p:nvPr/>
            </p:nvGrpSpPr>
            <p:grpSpPr>
              <a:xfrm>
                <a:off x="-1" y="0"/>
                <a:ext cx="4069895" cy="1025477"/>
                <a:chOff x="0" y="0"/>
                <a:chExt cx="4069893" cy="1025476"/>
              </a:xfrm>
            </p:grpSpPr>
            <p:pic>
              <p:nvPicPr>
                <p:cNvPr id="175" name="图片 52" descr="图片 52"/>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176" name="图片 53" descr="图片 53"/>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177" name="图片 54" descr="图片 54"/>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178" name="图片 55" descr="图片 55"/>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pic>
          <p:nvPicPr>
            <p:cNvPr id="181" name="图片 56" descr="图片 56"/>
            <p:cNvPicPr>
              <a:picLocks noChangeAspect="1"/>
            </p:cNvPicPr>
            <p:nvPr/>
          </p:nvPicPr>
          <p:blipFill>
            <a:blip r:embed="rId3">
              <a:extLst/>
            </a:blip>
            <a:srcRect l="0" t="32829" r="0" b="14951"/>
            <a:stretch>
              <a:fillRect/>
            </a:stretch>
          </p:blipFill>
          <p:spPr>
            <a:xfrm>
              <a:off x="7513955" y="-1"/>
              <a:ext cx="4683761" cy="1009017"/>
            </a:xfrm>
            <a:prstGeom prst="rect">
              <a:avLst/>
            </a:prstGeom>
            <a:ln w="12700" cap="flat">
              <a:noFill/>
              <a:miter lim="400000"/>
            </a:ln>
            <a:effectLst/>
          </p:spPr>
        </p:pic>
        <p:sp>
          <p:nvSpPr>
            <p:cNvPr id="182" name="矩形 57"/>
            <p:cNvSpPr/>
            <p:nvPr/>
          </p:nvSpPr>
          <p:spPr>
            <a:xfrm>
              <a:off x="5080" y="0"/>
              <a:ext cx="12192001" cy="1025525"/>
            </a:xfrm>
            <a:prstGeom prst="rect">
              <a:avLst/>
            </a:prstGeom>
            <a:gradFill flip="none" rotWithShape="1">
              <a:gsLst>
                <a:gs pos="37000">
                  <a:srgbClr val="A23838"/>
                </a:gs>
                <a:gs pos="70000">
                  <a:srgbClr val="C28060"/>
                </a:gs>
                <a:gs pos="100000">
                  <a:srgbClr val="E1C888">
                    <a:alpha val="36000"/>
                  </a:srgbClr>
                </a:gs>
              </a:gsLst>
              <a:lin ang="2700000" scaled="0"/>
            </a:gradFill>
            <a:ln w="12700" cap="flat">
              <a:noFill/>
              <a:miter lim="400000"/>
            </a:ln>
            <a:effectLst/>
          </p:spPr>
          <p:txBody>
            <a:bodyPr wrap="square" lIns="0" tIns="0" rIns="0" bIns="0" numCol="1" anchor="ctr">
              <a:noAutofit/>
            </a:bodyPr>
            <a:lstStyle/>
            <a:p>
              <a:pPr algn="ctr">
                <a:defRPr>
                  <a:solidFill>
                    <a:srgbClr val="FFFFFF"/>
                  </a:solidFill>
                  <a:latin typeface="Segoe UI Light"/>
                  <a:ea typeface="Segoe UI Light"/>
                  <a:cs typeface="Segoe UI Light"/>
                  <a:sym typeface="Segoe UI Light"/>
                </a:defRPr>
              </a:pPr>
            </a:p>
          </p:txBody>
        </p:sp>
        <p:pic>
          <p:nvPicPr>
            <p:cNvPr id="183" name="图片 58" descr="图片 58"/>
            <p:cNvPicPr>
              <a:picLocks noChangeAspect="1"/>
            </p:cNvPicPr>
            <p:nvPr/>
          </p:nvPicPr>
          <p:blipFill>
            <a:blip r:embed="rId4">
              <a:extLst/>
            </a:blip>
            <a:stretch>
              <a:fillRect/>
            </a:stretch>
          </p:blipFill>
          <p:spPr>
            <a:xfrm>
              <a:off x="10100310" y="248919"/>
              <a:ext cx="1814831" cy="511176"/>
            </a:xfrm>
            <a:prstGeom prst="rect">
              <a:avLst/>
            </a:prstGeom>
            <a:ln w="12700" cap="flat">
              <a:noFill/>
              <a:miter lim="400000"/>
            </a:ln>
            <a:effectLst/>
          </p:spPr>
        </p:pic>
      </p:grpSp>
      <p:sp>
        <p:nvSpPr>
          <p:cNvPr id="185" name="矩形 59"/>
          <p:cNvSpPr/>
          <p:nvPr/>
        </p:nvSpPr>
        <p:spPr>
          <a:xfrm>
            <a:off x="0" y="6548201"/>
            <a:ext cx="12192000" cy="309799"/>
          </a:xfrm>
          <a:prstGeom prst="rect">
            <a:avLst/>
          </a:prstGeom>
          <a:solidFill>
            <a:srgbClr val="A23838"/>
          </a:solidFill>
          <a:ln w="12700">
            <a:miter lim="400000"/>
          </a:ln>
        </p:spPr>
        <p:txBody>
          <a:bodyPr lIns="0" tIns="0" rIns="0" bIns="0" anchor="ctr"/>
          <a:lstStyle/>
          <a:p>
            <a:pPr algn="ctr">
              <a:defRPr>
                <a:solidFill>
                  <a:srgbClr val="FFFFFF"/>
                </a:solidFill>
              </a:defRPr>
            </a:pPr>
          </a:p>
        </p:txBody>
      </p:sp>
      <p:sp>
        <p:nvSpPr>
          <p:cNvPr id="186" name="灯片编号占位符 7"/>
          <p:cNvSpPr txBox="1"/>
          <p:nvPr>
            <p:ph type="sldNum" sz="quarter" idx="4294967295"/>
          </p:nvPr>
        </p:nvSpPr>
        <p:spPr>
          <a:xfrm>
            <a:off x="11164902" y="6406785"/>
            <a:ext cx="188898" cy="264255"/>
          </a:xfrm>
          <a:prstGeom prst="rect">
            <a:avLst/>
          </a:prstGeom>
          <a:extLst>
            <a:ext uri="{C572A759-6A51-4108-AA02-DFA0A04FC94B}">
              <ma14:wrappingTextBoxFlag xmlns:ma14="http://schemas.microsoft.com/office/mac/drawingml/2011/main" val="1"/>
            </a:ext>
          </a:extLst>
        </p:spPr>
        <p:txBody>
          <a:bodyPr/>
          <a:lstStyle>
            <a:lvl1pPr>
              <a:defRPr>
                <a:latin typeface="Arial"/>
                <a:ea typeface="Arial"/>
                <a:cs typeface="Arial"/>
                <a:sym typeface="Arial"/>
              </a:defRPr>
            </a:lvl1pPr>
          </a:lstStyle>
          <a:p>
            <a:pPr/>
            <a:fld id="{86CB4B4D-7CA3-9044-876B-883B54F8677D}" type="slidenum"/>
          </a:p>
        </p:txBody>
      </p:sp>
      <p:sp>
        <p:nvSpPr>
          <p:cNvPr id="187" name="标题 62"/>
          <p:cNvSpPr txBox="1"/>
          <p:nvPr>
            <p:ph type="title"/>
          </p:nvPr>
        </p:nvSpPr>
        <p:spPr>
          <a:xfrm>
            <a:off x="346074" y="184150"/>
            <a:ext cx="9625967" cy="685800"/>
          </a:xfrm>
          <a:prstGeom prst="rect">
            <a:avLst/>
          </a:prstGeom>
        </p:spPr>
        <p:txBody>
          <a:bodyPr/>
          <a:lstStyle>
            <a:lvl1pPr>
              <a:defRPr sz="3000">
                <a:solidFill>
                  <a:srgbClr val="FFFFFF"/>
                </a:solidFill>
                <a:latin typeface="汉仪大宋简"/>
                <a:ea typeface="汉仪大宋简"/>
                <a:cs typeface="汉仪大宋简"/>
                <a:sym typeface="汉仪大宋简"/>
              </a:defRPr>
            </a:lvl1pPr>
          </a:lstStyle>
          <a:p>
            <a:pPr/>
            <a:r>
              <a:t>形式化验证：把“应该怎样”变成机器可检查的命题</a:t>
            </a:r>
          </a:p>
        </p:txBody>
      </p:sp>
      <p:sp>
        <p:nvSpPr>
          <p:cNvPr id="188" name="spec-label"/>
          <p:cNvSpPr txBox="1"/>
          <p:nvPr/>
        </p:nvSpPr>
        <p:spPr>
          <a:xfrm>
            <a:off x="445769" y="1918335"/>
            <a:ext cx="2766062" cy="662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200">
                <a:solidFill>
                  <a:srgbClr val="843F0B"/>
                </a:solidFill>
                <a:latin typeface="PingFang SC Semibold"/>
                <a:ea typeface="PingFang SC Semibold"/>
                <a:cs typeface="PingFang SC Semibold"/>
                <a:sym typeface="PingFang SC Semibold"/>
              </a:defRPr>
            </a:lvl1pPr>
          </a:lstStyle>
          <a:p>
            <a:pPr/>
            <a:r>
              <a:t>Specification</a:t>
            </a:r>
          </a:p>
        </p:txBody>
      </p:sp>
      <p:sp>
        <p:nvSpPr>
          <p:cNvPr id="189" name="spec-desc"/>
          <p:cNvSpPr txBox="1"/>
          <p:nvPr/>
        </p:nvSpPr>
        <p:spPr>
          <a:xfrm>
            <a:off x="445769" y="2592070"/>
            <a:ext cx="4766312" cy="12382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sz="2400">
                <a:solidFill>
                  <a:srgbClr val="111318"/>
                </a:solidFill>
                <a:latin typeface="汉仪大宋简"/>
                <a:ea typeface="汉仪大宋简"/>
                <a:cs typeface="汉仪大宋简"/>
                <a:sym typeface="汉仪大宋简"/>
              </a:defRPr>
            </a:lvl1pPr>
          </a:lstStyle>
          <a:p>
            <a:pPr/>
            <a:r>
              <a:t>明确允许的输入、必须满足的输出，以及哪些状态可以被修改。</a:t>
            </a:r>
          </a:p>
        </p:txBody>
      </p:sp>
      <p:sp>
        <p:nvSpPr>
          <p:cNvPr id="190" name="models-desc"/>
          <p:cNvSpPr txBox="1"/>
          <p:nvPr/>
        </p:nvSpPr>
        <p:spPr>
          <a:xfrm>
            <a:off x="1233169" y="4697729"/>
            <a:ext cx="8860792" cy="510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400">
                <a:solidFill>
                  <a:srgbClr val="843F0B"/>
                </a:solidFill>
                <a:latin typeface="汉仪大宋简"/>
                <a:ea typeface="汉仪大宋简"/>
                <a:cs typeface="汉仪大宋简"/>
                <a:sym typeface="汉仪大宋简"/>
              </a:defRPr>
            </a:lvl1pPr>
          </a:lstStyle>
          <a:p>
            <a:pPr/>
            <a:r>
              <a:t>通过验证器的逻辑证明，代码的正确性与安全性方能得到保证。</a:t>
            </a:r>
          </a:p>
        </p:txBody>
      </p:sp>
      <p:sp>
        <p:nvSpPr>
          <p:cNvPr id="191" name="equation-bg"/>
          <p:cNvSpPr/>
          <p:nvPr/>
        </p:nvSpPr>
        <p:spPr>
          <a:xfrm>
            <a:off x="6096000" y="1468119"/>
            <a:ext cx="5334000" cy="2381251"/>
          </a:xfrm>
          <a:prstGeom prst="roundRect">
            <a:avLst>
              <a:gd name="adj" fmla="val 4800"/>
            </a:avLst>
          </a:prstGeom>
          <a:solidFill>
            <a:srgbClr val="F3F5F7"/>
          </a:solidFill>
          <a:ln w="12700">
            <a:miter lim="400000"/>
          </a:ln>
        </p:spPr>
        <p:txBody>
          <a:bodyPr lIns="0" tIns="0" rIns="0" bIns="0"/>
          <a:lstStyle/>
          <a:p>
            <a:pPr/>
          </a:p>
        </p:txBody>
      </p:sp>
      <p:sp>
        <p:nvSpPr>
          <p:cNvPr id="192" name="equation"/>
          <p:cNvSpPr txBox="1"/>
          <p:nvPr/>
        </p:nvSpPr>
        <p:spPr>
          <a:xfrm>
            <a:off x="6522719" y="2039620"/>
            <a:ext cx="4480562" cy="6477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905255">
              <a:defRPr sz="2970">
                <a:solidFill>
                  <a:srgbClr val="111318"/>
                </a:solidFill>
                <a:latin typeface="PingFang SC Semibold"/>
                <a:ea typeface="PingFang SC Semibold"/>
                <a:cs typeface="PingFang SC Semibold"/>
                <a:sym typeface="PingFang SC Semibold"/>
              </a:defRPr>
            </a:lvl1pPr>
          </a:lstStyle>
          <a:p>
            <a:pPr/>
            <a:r>
              <a:t>Program ⊨ Specification</a:t>
            </a:r>
          </a:p>
        </p:txBody>
      </p:sp>
      <p:sp>
        <p:nvSpPr>
          <p:cNvPr id="193" name="equation-caption"/>
          <p:cNvSpPr txBox="1"/>
          <p:nvPr/>
        </p:nvSpPr>
        <p:spPr>
          <a:xfrm>
            <a:off x="6617969" y="2849245"/>
            <a:ext cx="4290062" cy="802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2000">
                <a:solidFill>
                  <a:srgbClr val="5F6673"/>
                </a:solidFill>
                <a:latin typeface="汉仪大宋简"/>
                <a:ea typeface="汉仪大宋简"/>
                <a:cs typeface="汉仪大宋简"/>
                <a:sym typeface="汉仪大宋简"/>
              </a:defRPr>
            </a:pPr>
            <a:r>
              <a:t>对规格覆盖的所有输入成立</a:t>
            </a:r>
          </a:p>
          <a:p>
            <a:pPr algn="ctr">
              <a:defRPr sz="2000">
                <a:solidFill>
                  <a:srgbClr val="5F6673"/>
                </a:solidFill>
                <a:latin typeface="汉仪大宋简"/>
                <a:ea typeface="汉仪大宋简"/>
                <a:cs typeface="汉仪大宋简"/>
                <a:sym typeface="汉仪大宋简"/>
              </a:defRPr>
            </a:pPr>
            <a:r>
              <a:t>而不是只对若干测试样例成立</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14" name="组合 32"/>
          <p:cNvGrpSpPr/>
          <p:nvPr/>
        </p:nvGrpSpPr>
        <p:grpSpPr>
          <a:xfrm>
            <a:off x="-5080" y="-1"/>
            <a:ext cx="12197716" cy="1025526"/>
            <a:chOff x="0" y="0"/>
            <a:chExt cx="12197715" cy="1025525"/>
          </a:xfrm>
        </p:grpSpPr>
        <p:grpSp>
          <p:nvGrpSpPr>
            <p:cNvPr id="210" name="组合 33"/>
            <p:cNvGrpSpPr/>
            <p:nvPr/>
          </p:nvGrpSpPr>
          <p:grpSpPr>
            <a:xfrm>
              <a:off x="-1" y="-1"/>
              <a:ext cx="12194444" cy="1025478"/>
              <a:chOff x="0" y="0"/>
              <a:chExt cx="12194442" cy="1025476"/>
            </a:xfrm>
          </p:grpSpPr>
          <p:grpSp>
            <p:nvGrpSpPr>
              <p:cNvPr id="199" name="组合 34"/>
              <p:cNvGrpSpPr/>
              <p:nvPr/>
            </p:nvGrpSpPr>
            <p:grpSpPr>
              <a:xfrm>
                <a:off x="4054654" y="0"/>
                <a:ext cx="4069895" cy="1025477"/>
                <a:chOff x="0" y="0"/>
                <a:chExt cx="4069893" cy="1025476"/>
              </a:xfrm>
            </p:grpSpPr>
            <p:pic>
              <p:nvPicPr>
                <p:cNvPr id="195" name="图片 35" descr="图片 3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196" name="图片 36" descr="图片 3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197" name="图片 37" descr="图片 37"/>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198" name="图片 40" descr="图片 4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204" name="组合 43"/>
              <p:cNvGrpSpPr/>
              <p:nvPr/>
            </p:nvGrpSpPr>
            <p:grpSpPr>
              <a:xfrm>
                <a:off x="8124548" y="0"/>
                <a:ext cx="4069895" cy="1025477"/>
                <a:chOff x="0" y="0"/>
                <a:chExt cx="4069893" cy="1025476"/>
              </a:xfrm>
            </p:grpSpPr>
            <p:pic>
              <p:nvPicPr>
                <p:cNvPr id="200" name="图片 45" descr="图片 4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201" name="图片 46" descr="图片 4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202" name="图片 48" descr="图片 48"/>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203" name="图片 50" descr="图片 5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209" name="组合 51"/>
              <p:cNvGrpSpPr/>
              <p:nvPr/>
            </p:nvGrpSpPr>
            <p:grpSpPr>
              <a:xfrm>
                <a:off x="-1" y="0"/>
                <a:ext cx="4069895" cy="1025477"/>
                <a:chOff x="0" y="0"/>
                <a:chExt cx="4069893" cy="1025476"/>
              </a:xfrm>
            </p:grpSpPr>
            <p:pic>
              <p:nvPicPr>
                <p:cNvPr id="205" name="图片 52" descr="图片 52"/>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206" name="图片 53" descr="图片 53"/>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207" name="图片 54" descr="图片 54"/>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208" name="图片 55" descr="图片 55"/>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pic>
          <p:nvPicPr>
            <p:cNvPr id="211" name="图片 56" descr="图片 56"/>
            <p:cNvPicPr>
              <a:picLocks noChangeAspect="1"/>
            </p:cNvPicPr>
            <p:nvPr/>
          </p:nvPicPr>
          <p:blipFill>
            <a:blip r:embed="rId3">
              <a:extLst/>
            </a:blip>
            <a:srcRect l="0" t="32829" r="0" b="14951"/>
            <a:stretch>
              <a:fillRect/>
            </a:stretch>
          </p:blipFill>
          <p:spPr>
            <a:xfrm>
              <a:off x="7513955" y="-1"/>
              <a:ext cx="4683761" cy="1009017"/>
            </a:xfrm>
            <a:prstGeom prst="rect">
              <a:avLst/>
            </a:prstGeom>
            <a:ln w="12700" cap="flat">
              <a:noFill/>
              <a:miter lim="400000"/>
            </a:ln>
            <a:effectLst/>
          </p:spPr>
        </p:pic>
        <p:sp>
          <p:nvSpPr>
            <p:cNvPr id="212" name="矩形 57"/>
            <p:cNvSpPr/>
            <p:nvPr/>
          </p:nvSpPr>
          <p:spPr>
            <a:xfrm>
              <a:off x="5080" y="0"/>
              <a:ext cx="12192001" cy="1025525"/>
            </a:xfrm>
            <a:prstGeom prst="rect">
              <a:avLst/>
            </a:prstGeom>
            <a:gradFill flip="none" rotWithShape="1">
              <a:gsLst>
                <a:gs pos="37000">
                  <a:srgbClr val="A23838"/>
                </a:gs>
                <a:gs pos="70000">
                  <a:srgbClr val="C28060"/>
                </a:gs>
                <a:gs pos="100000">
                  <a:srgbClr val="E1C888">
                    <a:alpha val="36000"/>
                  </a:srgbClr>
                </a:gs>
              </a:gsLst>
              <a:lin ang="2700000" scaled="0"/>
            </a:gradFill>
            <a:ln w="12700" cap="flat">
              <a:noFill/>
              <a:miter lim="400000"/>
            </a:ln>
            <a:effectLst/>
          </p:spPr>
          <p:txBody>
            <a:bodyPr wrap="square" lIns="0" tIns="0" rIns="0" bIns="0" numCol="1" anchor="ctr">
              <a:noAutofit/>
            </a:bodyPr>
            <a:lstStyle/>
            <a:p>
              <a:pPr algn="ctr">
                <a:defRPr>
                  <a:solidFill>
                    <a:srgbClr val="FFFFFF"/>
                  </a:solidFill>
                  <a:latin typeface="Segoe UI Light"/>
                  <a:ea typeface="Segoe UI Light"/>
                  <a:cs typeface="Segoe UI Light"/>
                  <a:sym typeface="Segoe UI Light"/>
                </a:defRPr>
              </a:pPr>
            </a:p>
          </p:txBody>
        </p:sp>
        <p:pic>
          <p:nvPicPr>
            <p:cNvPr id="213" name="图片 58" descr="图片 58"/>
            <p:cNvPicPr>
              <a:picLocks noChangeAspect="1"/>
            </p:cNvPicPr>
            <p:nvPr/>
          </p:nvPicPr>
          <p:blipFill>
            <a:blip r:embed="rId4">
              <a:extLst/>
            </a:blip>
            <a:stretch>
              <a:fillRect/>
            </a:stretch>
          </p:blipFill>
          <p:spPr>
            <a:xfrm>
              <a:off x="10100310" y="248919"/>
              <a:ext cx="1814831" cy="511176"/>
            </a:xfrm>
            <a:prstGeom prst="rect">
              <a:avLst/>
            </a:prstGeom>
            <a:ln w="12700" cap="flat">
              <a:noFill/>
              <a:miter lim="400000"/>
            </a:ln>
            <a:effectLst/>
          </p:spPr>
        </p:pic>
      </p:grpSp>
      <p:sp>
        <p:nvSpPr>
          <p:cNvPr id="215" name="矩形 59"/>
          <p:cNvSpPr/>
          <p:nvPr/>
        </p:nvSpPr>
        <p:spPr>
          <a:xfrm>
            <a:off x="0" y="6548201"/>
            <a:ext cx="12192000" cy="309799"/>
          </a:xfrm>
          <a:prstGeom prst="rect">
            <a:avLst/>
          </a:prstGeom>
          <a:solidFill>
            <a:srgbClr val="A23838"/>
          </a:solidFill>
          <a:ln w="12700">
            <a:miter lim="400000"/>
          </a:ln>
        </p:spPr>
        <p:txBody>
          <a:bodyPr lIns="0" tIns="0" rIns="0" bIns="0" anchor="ctr"/>
          <a:lstStyle/>
          <a:p>
            <a:pPr algn="ctr">
              <a:defRPr>
                <a:solidFill>
                  <a:srgbClr val="FFFFFF"/>
                </a:solidFill>
              </a:defRPr>
            </a:pPr>
          </a:p>
        </p:txBody>
      </p:sp>
      <p:sp>
        <p:nvSpPr>
          <p:cNvPr id="216" name="标题 62"/>
          <p:cNvSpPr txBox="1"/>
          <p:nvPr>
            <p:ph type="title"/>
          </p:nvPr>
        </p:nvSpPr>
        <p:spPr>
          <a:xfrm>
            <a:off x="346074" y="184150"/>
            <a:ext cx="9625967" cy="685800"/>
          </a:xfrm>
          <a:prstGeom prst="rect">
            <a:avLst/>
          </a:prstGeom>
        </p:spPr>
        <p:txBody>
          <a:bodyPr/>
          <a:lstStyle/>
          <a:p>
            <a:pPr>
              <a:defRPr sz="3000">
                <a:solidFill>
                  <a:srgbClr val="FFFFFF"/>
                </a:solidFill>
                <a:latin typeface="汉仪大宋简"/>
                <a:ea typeface="汉仪大宋简"/>
                <a:cs typeface="汉仪大宋简"/>
                <a:sym typeface="汉仪大宋简"/>
              </a:defRPr>
            </a:pPr>
            <a:r>
              <a:t>为什么需要生成可验证代码</a:t>
            </a:r>
            <a:r>
              <a:t>？</a:t>
            </a:r>
          </a:p>
        </p:txBody>
      </p:sp>
      <p:sp>
        <p:nvSpPr>
          <p:cNvPr id="217" name="tests-title"/>
          <p:cNvSpPr txBox="1"/>
          <p:nvPr/>
        </p:nvSpPr>
        <p:spPr>
          <a:xfrm>
            <a:off x="483235" y="1212850"/>
            <a:ext cx="861061" cy="5105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400">
                <a:solidFill>
                  <a:srgbClr val="111318"/>
                </a:solidFill>
                <a:latin typeface="汉仪大宋简"/>
                <a:ea typeface="汉仪大宋简"/>
                <a:cs typeface="汉仪大宋简"/>
                <a:sym typeface="汉仪大宋简"/>
              </a:defRPr>
            </a:lvl1pPr>
          </a:lstStyle>
          <a:p>
            <a:pPr/>
            <a:r>
              <a:t>测试</a:t>
            </a:r>
          </a:p>
        </p:txBody>
      </p:sp>
      <p:sp>
        <p:nvSpPr>
          <p:cNvPr id="218" name="tests-q"/>
          <p:cNvSpPr txBox="1"/>
          <p:nvPr/>
        </p:nvSpPr>
        <p:spPr>
          <a:xfrm>
            <a:off x="598169" y="1780539"/>
            <a:ext cx="4671062" cy="4762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a:solidFill>
                  <a:srgbClr val="5F6673"/>
                </a:solidFill>
                <a:latin typeface="汉仪大宋简"/>
                <a:ea typeface="汉仪大宋简"/>
                <a:cs typeface="汉仪大宋简"/>
                <a:sym typeface="汉仪大宋简"/>
              </a:defRPr>
            </a:lvl1pPr>
          </a:lstStyle>
          <a:p>
            <a:pPr/>
            <a:r>
              <a:t>“这些样例是否通过？”</a:t>
            </a:r>
          </a:p>
        </p:txBody>
      </p:sp>
      <p:sp>
        <p:nvSpPr>
          <p:cNvPr id="219" name="test-point-0"/>
          <p:cNvSpPr/>
          <p:nvPr/>
        </p:nvSpPr>
        <p:spPr>
          <a:xfrm>
            <a:off x="958214" y="2942589"/>
            <a:ext cx="171451" cy="171451"/>
          </a:xfrm>
          <a:prstGeom prst="roundRect">
            <a:avLst>
              <a:gd name="adj" fmla="val 50000"/>
            </a:avLst>
          </a:prstGeom>
          <a:solidFill>
            <a:srgbClr val="2367F2"/>
          </a:solidFill>
          <a:ln w="12700">
            <a:miter lim="400000"/>
          </a:ln>
        </p:spPr>
        <p:txBody>
          <a:bodyPr lIns="0" tIns="0" rIns="0" bIns="0"/>
          <a:lstStyle/>
          <a:p>
            <a:pPr/>
          </a:p>
        </p:txBody>
      </p:sp>
      <p:sp>
        <p:nvSpPr>
          <p:cNvPr id="220" name="test-point-1"/>
          <p:cNvSpPr/>
          <p:nvPr/>
        </p:nvSpPr>
        <p:spPr>
          <a:xfrm>
            <a:off x="1720214" y="3323590"/>
            <a:ext cx="171451" cy="171451"/>
          </a:xfrm>
          <a:prstGeom prst="roundRect">
            <a:avLst>
              <a:gd name="adj" fmla="val 50000"/>
            </a:avLst>
          </a:prstGeom>
          <a:solidFill>
            <a:srgbClr val="2367F2"/>
          </a:solidFill>
          <a:ln w="12700">
            <a:miter lim="400000"/>
          </a:ln>
        </p:spPr>
        <p:txBody>
          <a:bodyPr lIns="0" tIns="0" rIns="0" bIns="0"/>
          <a:lstStyle/>
          <a:p>
            <a:pPr/>
          </a:p>
        </p:txBody>
      </p:sp>
      <p:sp>
        <p:nvSpPr>
          <p:cNvPr id="221" name="test-point-2"/>
          <p:cNvSpPr/>
          <p:nvPr/>
        </p:nvSpPr>
        <p:spPr>
          <a:xfrm>
            <a:off x="2434589" y="2561589"/>
            <a:ext cx="171451" cy="171451"/>
          </a:xfrm>
          <a:prstGeom prst="roundRect">
            <a:avLst>
              <a:gd name="adj" fmla="val 50000"/>
            </a:avLst>
          </a:prstGeom>
          <a:solidFill>
            <a:srgbClr val="2367F2"/>
          </a:solidFill>
          <a:ln w="12700">
            <a:miter lim="400000"/>
          </a:ln>
        </p:spPr>
        <p:txBody>
          <a:bodyPr lIns="0" tIns="0" rIns="0" bIns="0"/>
          <a:lstStyle/>
          <a:p>
            <a:pPr/>
          </a:p>
        </p:txBody>
      </p:sp>
      <p:sp>
        <p:nvSpPr>
          <p:cNvPr id="222" name="test-point-3"/>
          <p:cNvSpPr/>
          <p:nvPr/>
        </p:nvSpPr>
        <p:spPr>
          <a:xfrm>
            <a:off x="3244214" y="3656965"/>
            <a:ext cx="171451" cy="171451"/>
          </a:xfrm>
          <a:prstGeom prst="roundRect">
            <a:avLst>
              <a:gd name="adj" fmla="val 50000"/>
            </a:avLst>
          </a:prstGeom>
          <a:solidFill>
            <a:srgbClr val="C84848"/>
          </a:solidFill>
          <a:ln w="12700">
            <a:miter lim="400000"/>
          </a:ln>
        </p:spPr>
        <p:txBody>
          <a:bodyPr lIns="0" tIns="0" rIns="0" bIns="0"/>
          <a:lstStyle/>
          <a:p>
            <a:pPr/>
          </a:p>
        </p:txBody>
      </p:sp>
      <p:sp>
        <p:nvSpPr>
          <p:cNvPr id="223" name="test-point-4"/>
          <p:cNvSpPr/>
          <p:nvPr/>
        </p:nvSpPr>
        <p:spPr>
          <a:xfrm>
            <a:off x="4196715" y="2799714"/>
            <a:ext cx="171451" cy="171451"/>
          </a:xfrm>
          <a:prstGeom prst="roundRect">
            <a:avLst>
              <a:gd name="adj" fmla="val 50000"/>
            </a:avLst>
          </a:prstGeom>
          <a:solidFill>
            <a:srgbClr val="2367F2"/>
          </a:solidFill>
          <a:ln w="12700">
            <a:miter lim="400000"/>
          </a:ln>
        </p:spPr>
        <p:txBody>
          <a:bodyPr lIns="0" tIns="0" rIns="0" bIns="0"/>
          <a:lstStyle/>
          <a:p>
            <a:pPr/>
          </a:p>
        </p:txBody>
      </p:sp>
      <p:sp>
        <p:nvSpPr>
          <p:cNvPr id="224" name="tests-caption"/>
          <p:cNvSpPr txBox="1"/>
          <p:nvPr/>
        </p:nvSpPr>
        <p:spPr>
          <a:xfrm>
            <a:off x="731519" y="4063999"/>
            <a:ext cx="4004312" cy="677547"/>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defTabSz="832104">
              <a:defRPr sz="1638">
                <a:solidFill>
                  <a:srgbClr val="5F6673"/>
                </a:solidFill>
                <a:latin typeface="汉仪大宋简"/>
                <a:ea typeface="汉仪大宋简"/>
                <a:cs typeface="汉仪大宋简"/>
                <a:sym typeface="汉仪大宋简"/>
              </a:defRPr>
            </a:pPr>
            <a:r>
              <a:t>100% </a:t>
            </a:r>
            <a:r>
              <a:t>分支覆盖率</a:t>
            </a:r>
          </a:p>
          <a:p>
            <a:pPr defTabSz="832104">
              <a:defRPr sz="1638">
                <a:solidFill>
                  <a:srgbClr val="5F6673"/>
                </a:solidFill>
                <a:latin typeface="汉仪大宋简"/>
                <a:ea typeface="汉仪大宋简"/>
                <a:cs typeface="汉仪大宋简"/>
                <a:sym typeface="汉仪大宋简"/>
              </a:defRPr>
            </a:pPr>
            <a:r>
              <a:t>并不代表</a:t>
            </a:r>
            <a:r>
              <a:t> 100% </a:t>
            </a:r>
            <a:r>
              <a:t>输入空间覆盖率</a:t>
            </a:r>
          </a:p>
        </p:txBody>
      </p:sp>
      <p:sp>
        <p:nvSpPr>
          <p:cNvPr id="225" name="divider"/>
          <p:cNvSpPr/>
          <p:nvPr/>
        </p:nvSpPr>
        <p:spPr>
          <a:xfrm flipH="1">
            <a:off x="5496559" y="1772920"/>
            <a:ext cx="1" cy="2961641"/>
          </a:xfrm>
          <a:prstGeom prst="line">
            <a:avLst/>
          </a:prstGeom>
          <a:ln w="19050">
            <a:solidFill>
              <a:srgbClr val="D5D9E0"/>
            </a:solidFill>
          </a:ln>
        </p:spPr>
        <p:txBody>
          <a:bodyPr lIns="0" tIns="0" rIns="0" bIns="0"/>
          <a:lstStyle/>
          <a:p>
            <a:pPr/>
          </a:p>
        </p:txBody>
      </p:sp>
      <p:sp>
        <p:nvSpPr>
          <p:cNvPr id="226" name="proof-title"/>
          <p:cNvSpPr txBox="1"/>
          <p:nvPr/>
        </p:nvSpPr>
        <p:spPr>
          <a:xfrm>
            <a:off x="5911849" y="1267460"/>
            <a:ext cx="3909061" cy="510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400">
                <a:solidFill>
                  <a:srgbClr val="843F0B"/>
                </a:solidFill>
                <a:latin typeface="汉仪大宋简"/>
                <a:ea typeface="汉仪大宋简"/>
                <a:cs typeface="汉仪大宋简"/>
                <a:sym typeface="汉仪大宋简"/>
              </a:defRPr>
            </a:lvl1pPr>
          </a:lstStyle>
          <a:p>
            <a:pPr/>
            <a:r>
              <a:t>形式化验证</a:t>
            </a:r>
          </a:p>
        </p:txBody>
      </p:sp>
      <p:sp>
        <p:nvSpPr>
          <p:cNvPr id="227" name="forall"/>
          <p:cNvSpPr/>
          <p:nvPr/>
        </p:nvSpPr>
        <p:spPr>
          <a:xfrm>
            <a:off x="6906894" y="2451100"/>
            <a:ext cx="3048001" cy="1333500"/>
          </a:xfrm>
          <a:prstGeom prst="roundRect">
            <a:avLst>
              <a:gd name="adj" fmla="val 8571"/>
            </a:avLst>
          </a:prstGeom>
          <a:solidFill>
            <a:srgbClr val="DDEBFF"/>
          </a:solidFill>
          <a:ln w="12700">
            <a:miter lim="400000"/>
          </a:ln>
        </p:spPr>
        <p:txBody>
          <a:bodyPr lIns="0" tIns="0" rIns="0" bIns="0"/>
          <a:lstStyle/>
          <a:p>
            <a:pPr/>
          </a:p>
        </p:txBody>
      </p:sp>
      <p:sp>
        <p:nvSpPr>
          <p:cNvPr id="228" name="forall-symbol"/>
          <p:cNvSpPr txBox="1"/>
          <p:nvPr/>
        </p:nvSpPr>
        <p:spPr>
          <a:xfrm>
            <a:off x="7238364" y="2574925"/>
            <a:ext cx="861061" cy="1143000"/>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lgn="ctr">
              <a:defRPr sz="5500">
                <a:solidFill>
                  <a:srgbClr val="2367F2"/>
                </a:solidFill>
                <a:latin typeface="PingFang SC Semibold"/>
                <a:ea typeface="PingFang SC Semibold"/>
                <a:cs typeface="PingFang SC Semibold"/>
                <a:sym typeface="PingFang SC Semibold"/>
              </a:defRPr>
            </a:lvl1pPr>
          </a:lstStyle>
          <a:p>
            <a:pPr/>
            <a:r>
              <a:t>∀</a:t>
            </a:r>
          </a:p>
        </p:txBody>
      </p:sp>
      <p:sp>
        <p:nvSpPr>
          <p:cNvPr id="229" name="forall-text"/>
          <p:cNvSpPr txBox="1"/>
          <p:nvPr/>
        </p:nvSpPr>
        <p:spPr>
          <a:xfrm>
            <a:off x="8263254" y="2803525"/>
            <a:ext cx="1527811" cy="74295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lgn="ctr">
              <a:defRPr>
                <a:solidFill>
                  <a:srgbClr val="111318"/>
                </a:solidFill>
                <a:latin typeface="PingFang SC Semibold"/>
                <a:ea typeface="PingFang SC Semibold"/>
                <a:cs typeface="PingFang SC Semibold"/>
                <a:sym typeface="PingFang SC Semibold"/>
              </a:defRPr>
            </a:pPr>
            <a:r>
              <a:t>规格允许的</a:t>
            </a:r>
          </a:p>
          <a:p>
            <a:pPr algn="ctr">
              <a:defRPr>
                <a:solidFill>
                  <a:srgbClr val="111318"/>
                </a:solidFill>
                <a:latin typeface="PingFang SC Semibold"/>
                <a:ea typeface="PingFang SC Semibold"/>
                <a:cs typeface="PingFang SC Semibold"/>
                <a:sym typeface="PingFang SC Semibold"/>
              </a:defRPr>
            </a:pPr>
            <a:r>
              <a:t>全部输入</a:t>
            </a:r>
          </a:p>
        </p:txBody>
      </p:sp>
      <p:sp>
        <p:nvSpPr>
          <p:cNvPr id="230" name="proof-caption"/>
          <p:cNvSpPr txBox="1"/>
          <p:nvPr/>
        </p:nvSpPr>
        <p:spPr>
          <a:xfrm>
            <a:off x="6623685" y="4004945"/>
            <a:ext cx="4480561" cy="7620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defRPr>
                <a:solidFill>
                  <a:srgbClr val="5F6673"/>
                </a:solidFill>
                <a:latin typeface="汉仪大宋简"/>
                <a:ea typeface="汉仪大宋简"/>
                <a:cs typeface="汉仪大宋简"/>
                <a:sym typeface="汉仪大宋简"/>
              </a:defRPr>
            </a:pPr>
            <a:r>
              <a:t>系统化证明</a:t>
            </a:r>
          </a:p>
          <a:p>
            <a:pPr>
              <a:defRPr>
                <a:solidFill>
                  <a:srgbClr val="5F6673"/>
                </a:solidFill>
                <a:latin typeface="汉仪大宋简"/>
                <a:ea typeface="汉仪大宋简"/>
                <a:cs typeface="汉仪大宋简"/>
                <a:sym typeface="汉仪大宋简"/>
              </a:defRPr>
            </a:pPr>
            <a:r>
              <a:t>但结论仍取决于规格是否忠实</a:t>
            </a:r>
          </a:p>
        </p:txBody>
      </p:sp>
      <p:sp>
        <p:nvSpPr>
          <p:cNvPr id="231" name="vibe-bottom"/>
          <p:cNvSpPr txBox="1"/>
          <p:nvPr/>
        </p:nvSpPr>
        <p:spPr>
          <a:xfrm>
            <a:off x="483235" y="4865370"/>
            <a:ext cx="10576561" cy="1869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buSzPct val="100000"/>
              <a:buChar char="➢"/>
              <a:defRPr sz="2000">
                <a:latin typeface="汉仪大宋简"/>
                <a:ea typeface="汉仪大宋简"/>
                <a:cs typeface="汉仪大宋简"/>
                <a:sym typeface="汉仪大宋简"/>
              </a:defRPr>
            </a:pPr>
            <a:r>
              <a:t>测试只能验证</a:t>
            </a:r>
            <a:r>
              <a:rPr>
                <a:solidFill>
                  <a:srgbClr val="843F0B"/>
                </a:solidFill>
              </a:rPr>
              <a:t>有限的输入样例</a:t>
            </a:r>
            <a:r>
              <a:t>。即使所有测试全部通过，也只能说明程序在这些样例上表现正确，无法排除尚未覆盖的边界情况。</a:t>
            </a:r>
          </a:p>
          <a:p>
            <a:pPr marL="342900" indent="-342900">
              <a:buSzPct val="100000"/>
              <a:buChar char="➢"/>
              <a:defRPr sz="2000">
                <a:latin typeface="汉仪大宋简"/>
                <a:ea typeface="汉仪大宋简"/>
                <a:cs typeface="汉仪大宋简"/>
                <a:sym typeface="汉仪大宋简"/>
              </a:defRPr>
            </a:pPr>
            <a:r>
              <a:t>形式化验证则将程序行为转化为严格的逻辑命题，并借助证明器检查代码是否对所有满足前置条件的输入都进行符合规格的操作。一旦验证成功，正确性就不再是基于样例的经验判断，而是</a:t>
            </a:r>
            <a:r>
              <a:rPr>
                <a:solidFill>
                  <a:srgbClr val="843F0B"/>
                </a:solidFill>
              </a:rPr>
              <a:t>相对于</a:t>
            </a:r>
            <a:r>
              <a:rPr>
                <a:solidFill>
                  <a:srgbClr val="843F0B"/>
                </a:solidFill>
              </a:rPr>
              <a:t> specification </a:t>
            </a:r>
            <a:r>
              <a:rPr>
                <a:solidFill>
                  <a:srgbClr val="843F0B"/>
                </a:solidFill>
              </a:rPr>
              <a:t>的数学保证</a:t>
            </a:r>
            <a:r>
              <a:t>。</a:t>
            </a:r>
          </a:p>
        </p:txBody>
      </p:sp>
      <p:sp>
        <p:nvSpPr>
          <p:cNvPr id="232" name="proof-q"/>
          <p:cNvSpPr txBox="1"/>
          <p:nvPr/>
        </p:nvSpPr>
        <p:spPr>
          <a:xfrm>
            <a:off x="6257290" y="1755139"/>
            <a:ext cx="4861561" cy="4762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a:solidFill>
                  <a:srgbClr val="5F6673"/>
                </a:solidFill>
                <a:latin typeface="汉仪大宋简"/>
                <a:ea typeface="汉仪大宋简"/>
                <a:cs typeface="汉仪大宋简"/>
                <a:sym typeface="汉仪大宋简"/>
              </a:defRPr>
            </a:lvl1pPr>
          </a:lstStyle>
          <a:p>
            <a:pPr/>
            <a:r>
              <a:t>“任何允许输入是否有失败可能？”</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53" name="组合 32"/>
          <p:cNvGrpSpPr/>
          <p:nvPr/>
        </p:nvGrpSpPr>
        <p:grpSpPr>
          <a:xfrm>
            <a:off x="-5080" y="-1"/>
            <a:ext cx="12197716" cy="1025526"/>
            <a:chOff x="0" y="0"/>
            <a:chExt cx="12197715" cy="1025525"/>
          </a:xfrm>
        </p:grpSpPr>
        <p:grpSp>
          <p:nvGrpSpPr>
            <p:cNvPr id="249" name="组合 33"/>
            <p:cNvGrpSpPr/>
            <p:nvPr/>
          </p:nvGrpSpPr>
          <p:grpSpPr>
            <a:xfrm>
              <a:off x="-1" y="-1"/>
              <a:ext cx="12194444" cy="1025478"/>
              <a:chOff x="0" y="0"/>
              <a:chExt cx="12194442" cy="1025476"/>
            </a:xfrm>
          </p:grpSpPr>
          <p:grpSp>
            <p:nvGrpSpPr>
              <p:cNvPr id="238" name="组合 34"/>
              <p:cNvGrpSpPr/>
              <p:nvPr/>
            </p:nvGrpSpPr>
            <p:grpSpPr>
              <a:xfrm>
                <a:off x="4054654" y="0"/>
                <a:ext cx="4069895" cy="1025477"/>
                <a:chOff x="0" y="0"/>
                <a:chExt cx="4069893" cy="1025476"/>
              </a:xfrm>
            </p:grpSpPr>
            <p:pic>
              <p:nvPicPr>
                <p:cNvPr id="234" name="图片 35" descr="图片 3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235" name="图片 36" descr="图片 3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236" name="图片 37" descr="图片 37"/>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237" name="图片 40" descr="图片 4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243" name="组合 43"/>
              <p:cNvGrpSpPr/>
              <p:nvPr/>
            </p:nvGrpSpPr>
            <p:grpSpPr>
              <a:xfrm>
                <a:off x="8124548" y="0"/>
                <a:ext cx="4069895" cy="1025477"/>
                <a:chOff x="0" y="0"/>
                <a:chExt cx="4069893" cy="1025476"/>
              </a:xfrm>
            </p:grpSpPr>
            <p:pic>
              <p:nvPicPr>
                <p:cNvPr id="239" name="图片 45" descr="图片 4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240" name="图片 46" descr="图片 4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241" name="图片 48" descr="图片 48"/>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242" name="图片 50" descr="图片 5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248" name="组合 51"/>
              <p:cNvGrpSpPr/>
              <p:nvPr/>
            </p:nvGrpSpPr>
            <p:grpSpPr>
              <a:xfrm>
                <a:off x="-1" y="0"/>
                <a:ext cx="4069895" cy="1025477"/>
                <a:chOff x="0" y="0"/>
                <a:chExt cx="4069893" cy="1025476"/>
              </a:xfrm>
            </p:grpSpPr>
            <p:pic>
              <p:nvPicPr>
                <p:cNvPr id="244" name="图片 52" descr="图片 52"/>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245" name="图片 53" descr="图片 53"/>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246" name="图片 54" descr="图片 54"/>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247" name="图片 55" descr="图片 55"/>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pic>
          <p:nvPicPr>
            <p:cNvPr id="250" name="图片 56" descr="图片 56"/>
            <p:cNvPicPr>
              <a:picLocks noChangeAspect="1"/>
            </p:cNvPicPr>
            <p:nvPr/>
          </p:nvPicPr>
          <p:blipFill>
            <a:blip r:embed="rId3">
              <a:extLst/>
            </a:blip>
            <a:srcRect l="0" t="32829" r="0" b="14951"/>
            <a:stretch>
              <a:fillRect/>
            </a:stretch>
          </p:blipFill>
          <p:spPr>
            <a:xfrm>
              <a:off x="7513955" y="-1"/>
              <a:ext cx="4683761" cy="1009017"/>
            </a:xfrm>
            <a:prstGeom prst="rect">
              <a:avLst/>
            </a:prstGeom>
            <a:ln w="12700" cap="flat">
              <a:noFill/>
              <a:miter lim="400000"/>
            </a:ln>
            <a:effectLst/>
          </p:spPr>
        </p:pic>
        <p:sp>
          <p:nvSpPr>
            <p:cNvPr id="251" name="矩形 57"/>
            <p:cNvSpPr/>
            <p:nvPr/>
          </p:nvSpPr>
          <p:spPr>
            <a:xfrm>
              <a:off x="5080" y="0"/>
              <a:ext cx="12192001" cy="1025525"/>
            </a:xfrm>
            <a:prstGeom prst="rect">
              <a:avLst/>
            </a:prstGeom>
            <a:gradFill flip="none" rotWithShape="1">
              <a:gsLst>
                <a:gs pos="37000">
                  <a:srgbClr val="A23838"/>
                </a:gs>
                <a:gs pos="70000">
                  <a:srgbClr val="C28060"/>
                </a:gs>
                <a:gs pos="100000">
                  <a:srgbClr val="E1C888">
                    <a:alpha val="36000"/>
                  </a:srgbClr>
                </a:gs>
              </a:gsLst>
              <a:lin ang="2700000" scaled="0"/>
            </a:gradFill>
            <a:ln w="12700" cap="flat">
              <a:noFill/>
              <a:miter lim="400000"/>
            </a:ln>
            <a:effectLst/>
          </p:spPr>
          <p:txBody>
            <a:bodyPr wrap="square" lIns="0" tIns="0" rIns="0" bIns="0" numCol="1" anchor="ctr">
              <a:noAutofit/>
            </a:bodyPr>
            <a:lstStyle/>
            <a:p>
              <a:pPr algn="ctr">
                <a:defRPr>
                  <a:solidFill>
                    <a:srgbClr val="FFFFFF"/>
                  </a:solidFill>
                  <a:latin typeface="Segoe UI Light"/>
                  <a:ea typeface="Segoe UI Light"/>
                  <a:cs typeface="Segoe UI Light"/>
                  <a:sym typeface="Segoe UI Light"/>
                </a:defRPr>
              </a:pPr>
            </a:p>
          </p:txBody>
        </p:sp>
        <p:pic>
          <p:nvPicPr>
            <p:cNvPr id="252" name="图片 58" descr="图片 58"/>
            <p:cNvPicPr>
              <a:picLocks noChangeAspect="1"/>
            </p:cNvPicPr>
            <p:nvPr/>
          </p:nvPicPr>
          <p:blipFill>
            <a:blip r:embed="rId4">
              <a:extLst/>
            </a:blip>
            <a:stretch>
              <a:fillRect/>
            </a:stretch>
          </p:blipFill>
          <p:spPr>
            <a:xfrm>
              <a:off x="10100310" y="248919"/>
              <a:ext cx="1814831" cy="511176"/>
            </a:xfrm>
            <a:prstGeom prst="rect">
              <a:avLst/>
            </a:prstGeom>
            <a:ln w="12700" cap="flat">
              <a:noFill/>
              <a:miter lim="400000"/>
            </a:ln>
            <a:effectLst/>
          </p:spPr>
        </p:pic>
      </p:grpSp>
      <p:sp>
        <p:nvSpPr>
          <p:cNvPr id="254" name="矩形 59"/>
          <p:cNvSpPr/>
          <p:nvPr/>
        </p:nvSpPr>
        <p:spPr>
          <a:xfrm>
            <a:off x="0" y="6548201"/>
            <a:ext cx="12192000" cy="309799"/>
          </a:xfrm>
          <a:prstGeom prst="rect">
            <a:avLst/>
          </a:prstGeom>
          <a:solidFill>
            <a:srgbClr val="A23838"/>
          </a:solidFill>
          <a:ln w="12700">
            <a:miter lim="400000"/>
          </a:ln>
        </p:spPr>
        <p:txBody>
          <a:bodyPr lIns="0" tIns="0" rIns="0" bIns="0" anchor="ctr"/>
          <a:lstStyle/>
          <a:p>
            <a:pPr algn="ctr">
              <a:defRPr>
                <a:solidFill>
                  <a:srgbClr val="FFFFFF"/>
                </a:solidFill>
              </a:defRPr>
            </a:pPr>
          </a:p>
        </p:txBody>
      </p:sp>
      <p:sp>
        <p:nvSpPr>
          <p:cNvPr id="255" name="灯片编号占位符 7"/>
          <p:cNvSpPr txBox="1"/>
          <p:nvPr>
            <p:ph type="sldNum" sz="quarter" idx="4294967295"/>
          </p:nvPr>
        </p:nvSpPr>
        <p:spPr>
          <a:xfrm>
            <a:off x="11164902" y="6406785"/>
            <a:ext cx="188898" cy="264255"/>
          </a:xfrm>
          <a:prstGeom prst="rect">
            <a:avLst/>
          </a:prstGeom>
          <a:extLst>
            <a:ext uri="{C572A759-6A51-4108-AA02-DFA0A04FC94B}">
              <ma14:wrappingTextBoxFlag xmlns:ma14="http://schemas.microsoft.com/office/mac/drawingml/2011/main" val="1"/>
            </a:ext>
          </a:extLst>
        </p:spPr>
        <p:txBody>
          <a:bodyPr/>
          <a:lstStyle>
            <a:lvl1pPr>
              <a:defRPr>
                <a:latin typeface="Arial"/>
                <a:ea typeface="Arial"/>
                <a:cs typeface="Arial"/>
                <a:sym typeface="Arial"/>
              </a:defRPr>
            </a:lvl1pPr>
          </a:lstStyle>
          <a:p>
            <a:pPr/>
            <a:fld id="{86CB4B4D-7CA3-9044-876B-883B54F8677D}" type="slidenum"/>
          </a:p>
        </p:txBody>
      </p:sp>
      <p:sp>
        <p:nvSpPr>
          <p:cNvPr id="256" name="标题 62"/>
          <p:cNvSpPr txBox="1"/>
          <p:nvPr>
            <p:ph type="title"/>
          </p:nvPr>
        </p:nvSpPr>
        <p:spPr>
          <a:xfrm>
            <a:off x="346074" y="184150"/>
            <a:ext cx="9625967" cy="685800"/>
          </a:xfrm>
          <a:prstGeom prst="rect">
            <a:avLst/>
          </a:prstGeom>
        </p:spPr>
        <p:txBody>
          <a:bodyPr/>
          <a:lstStyle>
            <a:lvl1pPr>
              <a:defRPr sz="3000">
                <a:solidFill>
                  <a:srgbClr val="FFFFFF"/>
                </a:solidFill>
                <a:latin typeface="汉仪大宋简"/>
                <a:ea typeface="汉仪大宋简"/>
                <a:cs typeface="汉仪大宋简"/>
                <a:sym typeface="汉仪大宋简"/>
              </a:defRPr>
            </a:lvl1pPr>
          </a:lstStyle>
          <a:p>
            <a:pPr/>
            <a:r>
              <a:t>走向 LLM 辅助形式化</a:t>
            </a:r>
          </a:p>
        </p:txBody>
      </p:sp>
      <p:sp>
        <p:nvSpPr>
          <p:cNvPr id="257" name="timeline"/>
          <p:cNvSpPr/>
          <p:nvPr/>
        </p:nvSpPr>
        <p:spPr>
          <a:xfrm>
            <a:off x="495300" y="2722879"/>
            <a:ext cx="10477501" cy="1"/>
          </a:xfrm>
          <a:prstGeom prst="line">
            <a:avLst/>
          </a:prstGeom>
          <a:ln w="19050">
            <a:solidFill>
              <a:srgbClr val="111318"/>
            </a:solidFill>
          </a:ln>
        </p:spPr>
        <p:txBody>
          <a:bodyPr lIns="0" tIns="0" rIns="0" bIns="0"/>
          <a:lstStyle/>
          <a:p>
            <a:pPr/>
          </a:p>
        </p:txBody>
      </p:sp>
      <p:sp>
        <p:nvSpPr>
          <p:cNvPr id="258" name="dot-0"/>
          <p:cNvSpPr/>
          <p:nvPr/>
        </p:nvSpPr>
        <p:spPr>
          <a:xfrm>
            <a:off x="1193800" y="2646679"/>
            <a:ext cx="152400" cy="152401"/>
          </a:xfrm>
          <a:prstGeom prst="roundRect">
            <a:avLst>
              <a:gd name="adj" fmla="val 50000"/>
            </a:avLst>
          </a:prstGeom>
          <a:solidFill>
            <a:srgbClr val="111318"/>
          </a:solidFill>
          <a:ln w="12700">
            <a:miter lim="400000"/>
          </a:ln>
        </p:spPr>
        <p:txBody>
          <a:bodyPr lIns="0" tIns="0" rIns="0" bIns="0"/>
          <a:lstStyle/>
          <a:p>
            <a:pPr/>
          </a:p>
        </p:txBody>
      </p:sp>
      <p:sp>
        <p:nvSpPr>
          <p:cNvPr id="259" name="dot-1"/>
          <p:cNvSpPr/>
          <p:nvPr/>
        </p:nvSpPr>
        <p:spPr>
          <a:xfrm>
            <a:off x="3971925" y="2646679"/>
            <a:ext cx="152400" cy="152401"/>
          </a:xfrm>
          <a:prstGeom prst="roundRect">
            <a:avLst>
              <a:gd name="adj" fmla="val 50000"/>
            </a:avLst>
          </a:prstGeom>
          <a:solidFill>
            <a:srgbClr val="111318"/>
          </a:solidFill>
          <a:ln w="12700">
            <a:miter lim="400000"/>
          </a:ln>
        </p:spPr>
        <p:txBody>
          <a:bodyPr lIns="0" tIns="0" rIns="0" bIns="0"/>
          <a:lstStyle/>
          <a:p>
            <a:pPr/>
          </a:p>
        </p:txBody>
      </p:sp>
      <p:sp>
        <p:nvSpPr>
          <p:cNvPr id="260" name="dot-2"/>
          <p:cNvSpPr/>
          <p:nvPr/>
        </p:nvSpPr>
        <p:spPr>
          <a:xfrm>
            <a:off x="7016750" y="2646679"/>
            <a:ext cx="152400" cy="152401"/>
          </a:xfrm>
          <a:prstGeom prst="roundRect">
            <a:avLst>
              <a:gd name="adj" fmla="val 50000"/>
            </a:avLst>
          </a:prstGeom>
          <a:solidFill>
            <a:srgbClr val="111318"/>
          </a:solidFill>
          <a:ln w="12700">
            <a:miter lim="400000"/>
          </a:ln>
        </p:spPr>
        <p:txBody>
          <a:bodyPr lIns="0" tIns="0" rIns="0" bIns="0"/>
          <a:lstStyle/>
          <a:p>
            <a:pPr/>
          </a:p>
        </p:txBody>
      </p:sp>
      <p:sp>
        <p:nvSpPr>
          <p:cNvPr id="261" name="dot-3"/>
          <p:cNvSpPr/>
          <p:nvPr/>
        </p:nvSpPr>
        <p:spPr>
          <a:xfrm>
            <a:off x="10071100" y="2646679"/>
            <a:ext cx="152400" cy="152401"/>
          </a:xfrm>
          <a:prstGeom prst="roundRect">
            <a:avLst>
              <a:gd name="adj" fmla="val 50000"/>
            </a:avLst>
          </a:prstGeom>
          <a:solidFill>
            <a:srgbClr val="843F0B"/>
          </a:solidFill>
          <a:ln w="12700">
            <a:miter lim="400000"/>
          </a:ln>
        </p:spPr>
        <p:txBody>
          <a:bodyPr lIns="0" tIns="0" rIns="0" bIns="0"/>
          <a:lstStyle/>
          <a:p>
            <a:pPr/>
          </a:p>
        </p:txBody>
      </p:sp>
      <p:sp>
        <p:nvSpPr>
          <p:cNvPr id="262" name="t1-date"/>
          <p:cNvSpPr txBox="1"/>
          <p:nvPr/>
        </p:nvSpPr>
        <p:spPr>
          <a:xfrm>
            <a:off x="819785" y="2103754"/>
            <a:ext cx="1242061" cy="510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solidFill>
                  <a:srgbClr val="5F6673"/>
                </a:solidFill>
                <a:latin typeface="PingFang SC Semibold"/>
                <a:ea typeface="PingFang SC Semibold"/>
                <a:cs typeface="PingFang SC Semibold"/>
                <a:sym typeface="PingFang SC Semibold"/>
              </a:defRPr>
            </a:lvl1pPr>
          </a:lstStyle>
          <a:p>
            <a:pPr/>
            <a:r>
              <a:t>2009</a:t>
            </a:r>
          </a:p>
        </p:txBody>
      </p:sp>
      <p:sp>
        <p:nvSpPr>
          <p:cNvPr id="263" name="t1"/>
          <p:cNvSpPr txBox="1"/>
          <p:nvPr/>
        </p:nvSpPr>
        <p:spPr>
          <a:xfrm>
            <a:off x="835660" y="3040379"/>
            <a:ext cx="934086" cy="510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solidFill>
                  <a:srgbClr val="111318"/>
                </a:solidFill>
                <a:latin typeface="PingFang SC Semibold"/>
                <a:ea typeface="PingFang SC Semibold"/>
                <a:cs typeface="PingFang SC Semibold"/>
                <a:sym typeface="PingFang SC Semibold"/>
              </a:defRPr>
            </a:lvl1pPr>
          </a:lstStyle>
          <a:p>
            <a:pPr/>
            <a:r>
              <a:t>seL4</a:t>
            </a:r>
          </a:p>
        </p:txBody>
      </p:sp>
      <p:sp>
        <p:nvSpPr>
          <p:cNvPr id="264" name="t1b"/>
          <p:cNvSpPr txBox="1"/>
          <p:nvPr/>
        </p:nvSpPr>
        <p:spPr>
          <a:xfrm>
            <a:off x="29209" y="3658234"/>
            <a:ext cx="2799082" cy="8763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lgn="ctr">
              <a:lnSpc>
                <a:spcPct val="90000"/>
              </a:lnSpc>
              <a:defRPr>
                <a:solidFill>
                  <a:srgbClr val="5F6673"/>
                </a:solidFill>
                <a:latin typeface="汉仪大宋简"/>
                <a:ea typeface="汉仪大宋简"/>
                <a:cs typeface="汉仪大宋简"/>
                <a:sym typeface="汉仪大宋简"/>
              </a:defRPr>
            </a:pPr>
            <a:r>
              <a:t>微内核操作系统项目</a:t>
            </a:r>
          </a:p>
          <a:p>
            <a:pPr algn="ctr">
              <a:lnSpc>
                <a:spcPct val="90000"/>
              </a:lnSpc>
              <a:defRPr>
                <a:solidFill>
                  <a:srgbClr val="5F6673"/>
                </a:solidFill>
                <a:latin typeface="汉仪大宋简"/>
                <a:ea typeface="汉仪大宋简"/>
                <a:cs typeface="汉仪大宋简"/>
                <a:sym typeface="汉仪大宋简"/>
              </a:defRPr>
            </a:pPr>
            <a:r>
              <a:t>由专家构造规格与证明</a:t>
            </a:r>
          </a:p>
        </p:txBody>
      </p:sp>
      <p:sp>
        <p:nvSpPr>
          <p:cNvPr id="265" name="t2-date"/>
          <p:cNvSpPr txBox="1"/>
          <p:nvPr/>
        </p:nvSpPr>
        <p:spPr>
          <a:xfrm>
            <a:off x="3627119" y="2103754"/>
            <a:ext cx="1242062" cy="510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solidFill>
                  <a:srgbClr val="5F6673"/>
                </a:solidFill>
                <a:latin typeface="PingFang SC Semibold"/>
                <a:ea typeface="PingFang SC Semibold"/>
                <a:cs typeface="PingFang SC Semibold"/>
                <a:sym typeface="PingFang SC Semibold"/>
              </a:defRPr>
            </a:lvl1pPr>
          </a:lstStyle>
          <a:p>
            <a:pPr/>
            <a:r>
              <a:t>2023</a:t>
            </a:r>
          </a:p>
        </p:txBody>
      </p:sp>
      <p:sp>
        <p:nvSpPr>
          <p:cNvPr id="266" name="t2"/>
          <p:cNvSpPr txBox="1"/>
          <p:nvPr/>
        </p:nvSpPr>
        <p:spPr>
          <a:xfrm>
            <a:off x="3451860" y="3018154"/>
            <a:ext cx="1242696" cy="510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solidFill>
                  <a:srgbClr val="111318"/>
                </a:solidFill>
                <a:latin typeface="PingFang SC Semibold"/>
                <a:ea typeface="PingFang SC Semibold"/>
                <a:cs typeface="PingFang SC Semibold"/>
                <a:sym typeface="PingFang SC Semibold"/>
              </a:defRPr>
            </a:lvl1pPr>
          </a:lstStyle>
          <a:p>
            <a:pPr/>
            <a:r>
              <a:t>nl2spec</a:t>
            </a:r>
          </a:p>
        </p:txBody>
      </p:sp>
      <p:sp>
        <p:nvSpPr>
          <p:cNvPr id="267" name="t2b"/>
          <p:cNvSpPr txBox="1"/>
          <p:nvPr/>
        </p:nvSpPr>
        <p:spPr>
          <a:xfrm>
            <a:off x="3047365" y="3622040"/>
            <a:ext cx="2199006" cy="8763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a:defRPr>
                <a:solidFill>
                  <a:srgbClr val="5F6673"/>
                </a:solidFill>
                <a:latin typeface="汉仪大宋简"/>
                <a:ea typeface="汉仪大宋简"/>
                <a:cs typeface="汉仪大宋简"/>
                <a:sym typeface="汉仪大宋简"/>
              </a:defRPr>
            </a:lvl1pPr>
          </a:lstStyle>
          <a:p>
            <a:pPr/>
            <a:r>
              <a:t>LLM把自然语言需求翻译为时序逻辑</a:t>
            </a:r>
          </a:p>
        </p:txBody>
      </p:sp>
      <p:sp>
        <p:nvSpPr>
          <p:cNvPr id="268" name="t3-date"/>
          <p:cNvSpPr txBox="1"/>
          <p:nvPr/>
        </p:nvSpPr>
        <p:spPr>
          <a:xfrm>
            <a:off x="6605269" y="2103754"/>
            <a:ext cx="1242062" cy="510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solidFill>
                  <a:srgbClr val="5F6673"/>
                </a:solidFill>
                <a:latin typeface="PingFang SC Semibold"/>
                <a:ea typeface="PingFang SC Semibold"/>
                <a:cs typeface="PingFang SC Semibold"/>
                <a:sym typeface="PingFang SC Semibold"/>
              </a:defRPr>
            </a:lvl1pPr>
          </a:lstStyle>
          <a:p>
            <a:pPr/>
            <a:r>
              <a:t>2024</a:t>
            </a:r>
          </a:p>
        </p:txBody>
      </p:sp>
      <p:sp>
        <p:nvSpPr>
          <p:cNvPr id="269" name="t3"/>
          <p:cNvSpPr txBox="1"/>
          <p:nvPr/>
        </p:nvSpPr>
        <p:spPr>
          <a:xfrm>
            <a:off x="6002654" y="3018154"/>
            <a:ext cx="2772411" cy="510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solidFill>
                  <a:srgbClr val="111318"/>
                </a:solidFill>
                <a:latin typeface="PingFang SC Semibold"/>
                <a:ea typeface="PingFang SC Semibold"/>
                <a:cs typeface="PingFang SC Semibold"/>
                <a:sym typeface="PingFang SC Semibold"/>
              </a:defRPr>
            </a:lvl1pPr>
          </a:lstStyle>
          <a:p>
            <a:pPr/>
            <a:r>
              <a:t>Spec synthesis</a:t>
            </a:r>
          </a:p>
        </p:txBody>
      </p:sp>
      <p:sp>
        <p:nvSpPr>
          <p:cNvPr id="270" name="t3b"/>
          <p:cNvSpPr txBox="1"/>
          <p:nvPr/>
        </p:nvSpPr>
        <p:spPr>
          <a:xfrm>
            <a:off x="5672454" y="3703320"/>
            <a:ext cx="3013076" cy="8763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lgn="ctr">
              <a:lnSpc>
                <a:spcPct val="90000"/>
              </a:lnSpc>
              <a:defRPr>
                <a:solidFill>
                  <a:srgbClr val="5F6673"/>
                </a:solidFill>
                <a:latin typeface="汉仪大宋简"/>
                <a:ea typeface="汉仪大宋简"/>
                <a:cs typeface="汉仪大宋简"/>
                <a:sym typeface="汉仪大宋简"/>
              </a:defRPr>
            </a:pPr>
            <a:r>
              <a:t>LLM结合静态分析与验证器</a:t>
            </a:r>
          </a:p>
          <a:p>
            <a:pPr algn="ctr">
              <a:lnSpc>
                <a:spcPct val="90000"/>
              </a:lnSpc>
              <a:defRPr>
                <a:solidFill>
                  <a:srgbClr val="5F6673"/>
                </a:solidFill>
                <a:latin typeface="汉仪大宋简"/>
                <a:ea typeface="汉仪大宋简"/>
                <a:cs typeface="汉仪大宋简"/>
                <a:sym typeface="汉仪大宋简"/>
              </a:defRPr>
            </a:pPr>
            <a:r>
              <a:t>为已有代码生成规格</a:t>
            </a:r>
          </a:p>
        </p:txBody>
      </p:sp>
      <p:sp>
        <p:nvSpPr>
          <p:cNvPr id="271" name="t4-date"/>
          <p:cNvSpPr txBox="1"/>
          <p:nvPr/>
        </p:nvSpPr>
        <p:spPr>
          <a:xfrm>
            <a:off x="9456419" y="2103754"/>
            <a:ext cx="1592582" cy="510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solidFill>
                  <a:srgbClr val="851321"/>
                </a:solidFill>
                <a:latin typeface="PingFang SC Semibold"/>
                <a:ea typeface="PingFang SC Semibold"/>
                <a:cs typeface="PingFang SC Semibold"/>
                <a:sym typeface="PingFang SC Semibold"/>
              </a:defRPr>
            </a:lvl1pPr>
          </a:lstStyle>
          <a:p>
            <a:pPr/>
            <a:r>
              <a:t>2025–26</a:t>
            </a:r>
          </a:p>
        </p:txBody>
      </p:sp>
      <p:sp>
        <p:nvSpPr>
          <p:cNvPr id="272" name="t4"/>
          <p:cNvSpPr txBox="1"/>
          <p:nvPr/>
        </p:nvSpPr>
        <p:spPr>
          <a:xfrm>
            <a:off x="8656319" y="2837179"/>
            <a:ext cx="3181352" cy="929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2400">
                <a:solidFill>
                  <a:srgbClr val="851321"/>
                </a:solidFill>
                <a:latin typeface="PingFang SC Semibold"/>
                <a:ea typeface="PingFang SC Semibold"/>
                <a:cs typeface="PingFang SC Semibold"/>
                <a:sym typeface="PingFang SC Semibold"/>
              </a:defRPr>
            </a:pPr>
            <a:r>
              <a:t>Verifi</a:t>
            </a:r>
            <a:r>
              <a:t>able</a:t>
            </a:r>
          </a:p>
          <a:p>
            <a:pPr algn="ctr">
              <a:defRPr sz="2400">
                <a:solidFill>
                  <a:srgbClr val="851321"/>
                </a:solidFill>
                <a:latin typeface="PingFang SC Semibold"/>
                <a:ea typeface="PingFang SC Semibold"/>
                <a:cs typeface="PingFang SC Semibold"/>
                <a:sym typeface="PingFang SC Semibold"/>
              </a:defRPr>
            </a:pPr>
            <a:r>
              <a:t>code generation</a:t>
            </a:r>
          </a:p>
        </p:txBody>
      </p:sp>
      <p:sp>
        <p:nvSpPr>
          <p:cNvPr id="273" name="t4b"/>
          <p:cNvSpPr txBox="1"/>
          <p:nvPr/>
        </p:nvSpPr>
        <p:spPr>
          <a:xfrm>
            <a:off x="8682989" y="3675379"/>
            <a:ext cx="3181351" cy="726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a:solidFill>
                  <a:srgbClr val="5F6673"/>
                </a:solidFill>
                <a:latin typeface="汉仪大宋简"/>
                <a:ea typeface="汉仪大宋简"/>
                <a:cs typeface="汉仪大宋简"/>
                <a:sym typeface="汉仪大宋简"/>
              </a:defRPr>
            </a:pPr>
            <a:r>
              <a:t>LLM以需求为起点</a:t>
            </a:r>
          </a:p>
          <a:p>
            <a:pPr algn="ctr">
              <a:defRPr>
                <a:solidFill>
                  <a:srgbClr val="5F6673"/>
                </a:solidFill>
                <a:latin typeface="汉仪大宋简"/>
                <a:ea typeface="汉仪大宋简"/>
                <a:cs typeface="汉仪大宋简"/>
                <a:sym typeface="汉仪大宋简"/>
              </a:defRPr>
            </a:pPr>
            <a:r>
              <a:t>直接完成代码生成与验证阶段</a:t>
            </a:r>
          </a:p>
        </p:txBody>
      </p:sp>
      <p:sp>
        <p:nvSpPr>
          <p:cNvPr id="274" name="timeline-takeaway"/>
          <p:cNvSpPr txBox="1"/>
          <p:nvPr/>
        </p:nvSpPr>
        <p:spPr>
          <a:xfrm>
            <a:off x="541019" y="4827904"/>
            <a:ext cx="11451592" cy="1170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400">
                <a:solidFill>
                  <a:srgbClr val="851321"/>
                </a:solidFill>
                <a:latin typeface="汉仪大宋简"/>
                <a:ea typeface="汉仪大宋简"/>
                <a:cs typeface="汉仪大宋简"/>
                <a:sym typeface="汉仪大宋简"/>
              </a:defRPr>
            </a:pPr>
            <a:r>
              <a:t>转折点：</a:t>
            </a:r>
          </a:p>
          <a:p>
            <a:pPr>
              <a:defRPr sz="2000">
                <a:latin typeface="汉仪大宋简"/>
                <a:ea typeface="汉仪大宋简"/>
                <a:cs typeface="汉仪大宋简"/>
                <a:sym typeface="汉仪大宋简"/>
              </a:defRPr>
            </a:pPr>
          </a:p>
          <a:p>
            <a:pPr marL="342900" indent="-342900">
              <a:buSzPct val="100000"/>
              <a:buChar char="➢"/>
              <a:defRPr sz="2000">
                <a:latin typeface="汉仪大宋简"/>
                <a:ea typeface="汉仪大宋简"/>
                <a:cs typeface="汉仪大宋简"/>
                <a:sym typeface="汉仪大宋简"/>
              </a:defRPr>
            </a:pPr>
            <a:r>
              <a:t>LLM 不只是帮助“写规格”，而是开始完成从「需求」到「可验证代码」完整链路的生成工作</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95" name="组合 32"/>
          <p:cNvGrpSpPr/>
          <p:nvPr/>
        </p:nvGrpSpPr>
        <p:grpSpPr>
          <a:xfrm>
            <a:off x="-5080" y="-1"/>
            <a:ext cx="12197716" cy="1025526"/>
            <a:chOff x="0" y="0"/>
            <a:chExt cx="12197715" cy="1025525"/>
          </a:xfrm>
        </p:grpSpPr>
        <p:grpSp>
          <p:nvGrpSpPr>
            <p:cNvPr id="291" name="组合 33"/>
            <p:cNvGrpSpPr/>
            <p:nvPr/>
          </p:nvGrpSpPr>
          <p:grpSpPr>
            <a:xfrm>
              <a:off x="-1" y="-1"/>
              <a:ext cx="12194444" cy="1025478"/>
              <a:chOff x="0" y="0"/>
              <a:chExt cx="12194442" cy="1025476"/>
            </a:xfrm>
          </p:grpSpPr>
          <p:grpSp>
            <p:nvGrpSpPr>
              <p:cNvPr id="280" name="组合 34"/>
              <p:cNvGrpSpPr/>
              <p:nvPr/>
            </p:nvGrpSpPr>
            <p:grpSpPr>
              <a:xfrm>
                <a:off x="4054654" y="0"/>
                <a:ext cx="4069895" cy="1025477"/>
                <a:chOff x="0" y="0"/>
                <a:chExt cx="4069893" cy="1025476"/>
              </a:xfrm>
            </p:grpSpPr>
            <p:pic>
              <p:nvPicPr>
                <p:cNvPr id="276" name="图片 35" descr="图片 3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277" name="图片 36" descr="图片 3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278" name="图片 37" descr="图片 37"/>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279" name="图片 40" descr="图片 4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285" name="组合 43"/>
              <p:cNvGrpSpPr/>
              <p:nvPr/>
            </p:nvGrpSpPr>
            <p:grpSpPr>
              <a:xfrm>
                <a:off x="8124548" y="0"/>
                <a:ext cx="4069895" cy="1025477"/>
                <a:chOff x="0" y="0"/>
                <a:chExt cx="4069893" cy="1025476"/>
              </a:xfrm>
            </p:grpSpPr>
            <p:pic>
              <p:nvPicPr>
                <p:cNvPr id="281" name="图片 45" descr="图片 4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282" name="图片 46" descr="图片 4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283" name="图片 48" descr="图片 48"/>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284" name="图片 50" descr="图片 5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290" name="组合 51"/>
              <p:cNvGrpSpPr/>
              <p:nvPr/>
            </p:nvGrpSpPr>
            <p:grpSpPr>
              <a:xfrm>
                <a:off x="-1" y="0"/>
                <a:ext cx="4069895" cy="1025477"/>
                <a:chOff x="0" y="0"/>
                <a:chExt cx="4069893" cy="1025476"/>
              </a:xfrm>
            </p:grpSpPr>
            <p:pic>
              <p:nvPicPr>
                <p:cNvPr id="286" name="图片 52" descr="图片 52"/>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287" name="图片 53" descr="图片 53"/>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288" name="图片 54" descr="图片 54"/>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289" name="图片 55" descr="图片 55"/>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pic>
          <p:nvPicPr>
            <p:cNvPr id="292" name="图片 56" descr="图片 56"/>
            <p:cNvPicPr>
              <a:picLocks noChangeAspect="1"/>
            </p:cNvPicPr>
            <p:nvPr/>
          </p:nvPicPr>
          <p:blipFill>
            <a:blip r:embed="rId3">
              <a:extLst/>
            </a:blip>
            <a:srcRect l="0" t="32829" r="0" b="14951"/>
            <a:stretch>
              <a:fillRect/>
            </a:stretch>
          </p:blipFill>
          <p:spPr>
            <a:xfrm>
              <a:off x="7513955" y="-1"/>
              <a:ext cx="4683761" cy="1009017"/>
            </a:xfrm>
            <a:prstGeom prst="rect">
              <a:avLst/>
            </a:prstGeom>
            <a:ln w="12700" cap="flat">
              <a:noFill/>
              <a:miter lim="400000"/>
            </a:ln>
            <a:effectLst/>
          </p:spPr>
        </p:pic>
        <p:sp>
          <p:nvSpPr>
            <p:cNvPr id="293" name="矩形 57"/>
            <p:cNvSpPr/>
            <p:nvPr/>
          </p:nvSpPr>
          <p:spPr>
            <a:xfrm>
              <a:off x="5080" y="0"/>
              <a:ext cx="12192001" cy="1025525"/>
            </a:xfrm>
            <a:prstGeom prst="rect">
              <a:avLst/>
            </a:prstGeom>
            <a:gradFill flip="none" rotWithShape="1">
              <a:gsLst>
                <a:gs pos="37000">
                  <a:srgbClr val="A23838"/>
                </a:gs>
                <a:gs pos="70000">
                  <a:srgbClr val="C28060"/>
                </a:gs>
                <a:gs pos="100000">
                  <a:srgbClr val="E1C888">
                    <a:alpha val="36000"/>
                  </a:srgbClr>
                </a:gs>
              </a:gsLst>
              <a:lin ang="2700000" scaled="0"/>
            </a:gradFill>
            <a:ln w="12700" cap="flat">
              <a:noFill/>
              <a:miter lim="400000"/>
            </a:ln>
            <a:effectLst/>
          </p:spPr>
          <p:txBody>
            <a:bodyPr wrap="square" lIns="0" tIns="0" rIns="0" bIns="0" numCol="1" anchor="ctr">
              <a:noAutofit/>
            </a:bodyPr>
            <a:lstStyle/>
            <a:p>
              <a:pPr algn="ctr">
                <a:defRPr>
                  <a:solidFill>
                    <a:srgbClr val="FFFFFF"/>
                  </a:solidFill>
                  <a:latin typeface="Segoe UI Light"/>
                  <a:ea typeface="Segoe UI Light"/>
                  <a:cs typeface="Segoe UI Light"/>
                  <a:sym typeface="Segoe UI Light"/>
                </a:defRPr>
              </a:pPr>
            </a:p>
          </p:txBody>
        </p:sp>
        <p:pic>
          <p:nvPicPr>
            <p:cNvPr id="294" name="图片 58" descr="图片 58"/>
            <p:cNvPicPr>
              <a:picLocks noChangeAspect="1"/>
            </p:cNvPicPr>
            <p:nvPr/>
          </p:nvPicPr>
          <p:blipFill>
            <a:blip r:embed="rId4">
              <a:extLst/>
            </a:blip>
            <a:stretch>
              <a:fillRect/>
            </a:stretch>
          </p:blipFill>
          <p:spPr>
            <a:xfrm>
              <a:off x="10100310" y="248919"/>
              <a:ext cx="1814831" cy="511176"/>
            </a:xfrm>
            <a:prstGeom prst="rect">
              <a:avLst/>
            </a:prstGeom>
            <a:ln w="12700" cap="flat">
              <a:noFill/>
              <a:miter lim="400000"/>
            </a:ln>
            <a:effectLst/>
          </p:spPr>
        </p:pic>
      </p:grpSp>
      <p:sp>
        <p:nvSpPr>
          <p:cNvPr id="296" name="矩形 59"/>
          <p:cNvSpPr/>
          <p:nvPr/>
        </p:nvSpPr>
        <p:spPr>
          <a:xfrm>
            <a:off x="0" y="6548201"/>
            <a:ext cx="12192000" cy="309799"/>
          </a:xfrm>
          <a:prstGeom prst="rect">
            <a:avLst/>
          </a:prstGeom>
          <a:solidFill>
            <a:srgbClr val="A23838"/>
          </a:solidFill>
          <a:ln w="12700">
            <a:miter lim="400000"/>
          </a:ln>
        </p:spPr>
        <p:txBody>
          <a:bodyPr lIns="0" tIns="0" rIns="0" bIns="0" anchor="ctr"/>
          <a:lstStyle/>
          <a:p>
            <a:pPr algn="ctr">
              <a:defRPr>
                <a:solidFill>
                  <a:srgbClr val="FFFFFF"/>
                </a:solidFill>
              </a:defRPr>
            </a:pPr>
          </a:p>
        </p:txBody>
      </p:sp>
      <p:sp>
        <p:nvSpPr>
          <p:cNvPr id="297" name="title-5"/>
          <p:cNvSpPr txBox="1"/>
          <p:nvPr/>
        </p:nvSpPr>
        <p:spPr>
          <a:xfrm>
            <a:off x="391795" y="1171575"/>
            <a:ext cx="5796915" cy="68580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defRPr sz="2800">
                <a:latin typeface="汉仪大宋简"/>
                <a:ea typeface="汉仪大宋简"/>
                <a:cs typeface="汉仪大宋简"/>
                <a:sym typeface="汉仪大宋简"/>
              </a:defRPr>
            </a:pPr>
            <a:r>
              <a:t>目标</a:t>
            </a:r>
            <a:r>
              <a:t>——</a:t>
            </a:r>
            <a:r>
              <a:rPr>
                <a:solidFill>
                  <a:srgbClr val="111318"/>
                </a:solidFill>
              </a:rPr>
              <a:t>让可信约束贯穿生成过程</a:t>
            </a:r>
          </a:p>
        </p:txBody>
      </p:sp>
      <p:sp>
        <p:nvSpPr>
          <p:cNvPr id="298" name="flow-0"/>
          <p:cNvSpPr/>
          <p:nvPr/>
        </p:nvSpPr>
        <p:spPr>
          <a:xfrm>
            <a:off x="2428875" y="3209925"/>
            <a:ext cx="809626" cy="0"/>
          </a:xfrm>
          <a:prstGeom prst="line">
            <a:avLst/>
          </a:prstGeom>
          <a:ln w="38100">
            <a:solidFill>
              <a:srgbClr val="2367F2"/>
            </a:solidFill>
          </a:ln>
        </p:spPr>
        <p:txBody>
          <a:bodyPr lIns="0" tIns="0" rIns="0" bIns="0"/>
          <a:lstStyle/>
          <a:p>
            <a:pPr/>
          </a:p>
        </p:txBody>
      </p:sp>
      <p:sp>
        <p:nvSpPr>
          <p:cNvPr id="299" name="flow-1"/>
          <p:cNvSpPr/>
          <p:nvPr/>
        </p:nvSpPr>
        <p:spPr>
          <a:xfrm>
            <a:off x="5238750" y="3209925"/>
            <a:ext cx="809626" cy="0"/>
          </a:xfrm>
          <a:prstGeom prst="line">
            <a:avLst/>
          </a:prstGeom>
          <a:ln w="38100">
            <a:solidFill>
              <a:srgbClr val="2367F2"/>
            </a:solidFill>
          </a:ln>
        </p:spPr>
        <p:txBody>
          <a:bodyPr lIns="0" tIns="0" rIns="0" bIns="0"/>
          <a:lstStyle/>
          <a:p>
            <a:pPr/>
          </a:p>
        </p:txBody>
      </p:sp>
      <p:sp>
        <p:nvSpPr>
          <p:cNvPr id="300" name="flow-2"/>
          <p:cNvSpPr/>
          <p:nvPr/>
        </p:nvSpPr>
        <p:spPr>
          <a:xfrm>
            <a:off x="8048625" y="3209925"/>
            <a:ext cx="809626" cy="0"/>
          </a:xfrm>
          <a:prstGeom prst="line">
            <a:avLst/>
          </a:prstGeom>
          <a:ln w="38100">
            <a:solidFill>
              <a:srgbClr val="2367F2"/>
            </a:solidFill>
          </a:ln>
        </p:spPr>
        <p:txBody>
          <a:bodyPr lIns="0" tIns="0" rIns="0" bIns="0"/>
          <a:lstStyle/>
          <a:p>
            <a:pPr/>
          </a:p>
        </p:txBody>
      </p:sp>
      <p:sp>
        <p:nvSpPr>
          <p:cNvPr id="301" name="node-0"/>
          <p:cNvSpPr/>
          <p:nvPr/>
        </p:nvSpPr>
        <p:spPr>
          <a:xfrm>
            <a:off x="428625" y="2428875"/>
            <a:ext cx="2000250" cy="1571625"/>
          </a:xfrm>
          <a:prstGeom prst="roundRect">
            <a:avLst>
              <a:gd name="adj" fmla="val 7273"/>
            </a:avLst>
          </a:prstGeom>
          <a:solidFill>
            <a:srgbClr val="F3F5F7"/>
          </a:solidFill>
          <a:ln>
            <a:solidFill>
              <a:srgbClr val="D8DCE3"/>
            </a:solidFill>
          </a:ln>
        </p:spPr>
        <p:txBody>
          <a:bodyPr lIns="0" tIns="0" rIns="0" bIns="0"/>
          <a:lstStyle/>
          <a:p>
            <a:pPr/>
          </a:p>
        </p:txBody>
      </p:sp>
      <p:sp>
        <p:nvSpPr>
          <p:cNvPr id="302" name="node-title-0"/>
          <p:cNvSpPr txBox="1"/>
          <p:nvPr/>
        </p:nvSpPr>
        <p:spPr>
          <a:xfrm>
            <a:off x="541019" y="2714625"/>
            <a:ext cx="1775462" cy="370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600">
                <a:solidFill>
                  <a:srgbClr val="111318"/>
                </a:solidFill>
                <a:latin typeface="PingFang SC Semibold"/>
                <a:ea typeface="PingFang SC Semibold"/>
                <a:cs typeface="PingFang SC Semibold"/>
                <a:sym typeface="PingFang SC Semibold"/>
              </a:defRPr>
            </a:lvl1pPr>
          </a:lstStyle>
          <a:p>
            <a:pPr/>
            <a:r>
              <a:t>Requirement</a:t>
            </a:r>
          </a:p>
        </p:txBody>
      </p:sp>
      <p:sp>
        <p:nvSpPr>
          <p:cNvPr id="303" name="node-body-0"/>
          <p:cNvSpPr txBox="1"/>
          <p:nvPr/>
        </p:nvSpPr>
        <p:spPr>
          <a:xfrm>
            <a:off x="617219" y="3286125"/>
            <a:ext cx="1623062" cy="428625"/>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a:defRPr>
                <a:solidFill>
                  <a:srgbClr val="5F6673"/>
                </a:solidFill>
                <a:latin typeface="汉仪大宋简"/>
                <a:ea typeface="汉仪大宋简"/>
                <a:cs typeface="汉仪大宋简"/>
                <a:sym typeface="汉仪大宋简"/>
              </a:defRPr>
            </a:lvl1pPr>
          </a:lstStyle>
          <a:p>
            <a:pPr/>
            <a:r>
              <a:t>自然语言意图</a:t>
            </a:r>
          </a:p>
        </p:txBody>
      </p:sp>
      <p:sp>
        <p:nvSpPr>
          <p:cNvPr id="304" name="node-1"/>
          <p:cNvSpPr/>
          <p:nvPr/>
        </p:nvSpPr>
        <p:spPr>
          <a:xfrm>
            <a:off x="3238500" y="2428875"/>
            <a:ext cx="2000250" cy="1571625"/>
          </a:xfrm>
          <a:prstGeom prst="roundRect">
            <a:avLst>
              <a:gd name="adj" fmla="val 7273"/>
            </a:avLst>
          </a:prstGeom>
          <a:solidFill>
            <a:srgbClr val="DDEBFF"/>
          </a:solidFill>
          <a:ln>
            <a:solidFill>
              <a:srgbClr val="2367F2"/>
            </a:solidFill>
          </a:ln>
        </p:spPr>
        <p:txBody>
          <a:bodyPr lIns="0" tIns="0" rIns="0" bIns="0"/>
          <a:lstStyle/>
          <a:p>
            <a:pPr/>
          </a:p>
        </p:txBody>
      </p:sp>
      <p:sp>
        <p:nvSpPr>
          <p:cNvPr id="305" name="node-title-1"/>
          <p:cNvSpPr txBox="1"/>
          <p:nvPr/>
        </p:nvSpPr>
        <p:spPr>
          <a:xfrm>
            <a:off x="3350894" y="2714625"/>
            <a:ext cx="1775462" cy="370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600">
                <a:solidFill>
                  <a:srgbClr val="2367F2"/>
                </a:solidFill>
                <a:latin typeface="PingFang SC Semibold"/>
                <a:ea typeface="PingFang SC Semibold"/>
                <a:cs typeface="PingFang SC Semibold"/>
                <a:sym typeface="PingFang SC Semibold"/>
              </a:defRPr>
            </a:lvl1pPr>
          </a:lstStyle>
          <a:p>
            <a:pPr/>
            <a:r>
              <a:t>Specification</a:t>
            </a:r>
          </a:p>
        </p:txBody>
      </p:sp>
      <p:sp>
        <p:nvSpPr>
          <p:cNvPr id="306" name="node-body-1"/>
          <p:cNvSpPr txBox="1"/>
          <p:nvPr/>
        </p:nvSpPr>
        <p:spPr>
          <a:xfrm>
            <a:off x="3427094" y="3286125"/>
            <a:ext cx="1623062" cy="428625"/>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a:defRPr>
                <a:solidFill>
                  <a:srgbClr val="5F6673"/>
                </a:solidFill>
                <a:latin typeface="汉仪大宋简"/>
                <a:ea typeface="汉仪大宋简"/>
                <a:cs typeface="汉仪大宋简"/>
                <a:sym typeface="汉仪大宋简"/>
              </a:defRPr>
            </a:lvl1pPr>
          </a:lstStyle>
          <a:p>
            <a:pPr/>
            <a:r>
              <a:t>可检查契约</a:t>
            </a:r>
          </a:p>
        </p:txBody>
      </p:sp>
      <p:sp>
        <p:nvSpPr>
          <p:cNvPr id="307" name="node-2"/>
          <p:cNvSpPr/>
          <p:nvPr/>
        </p:nvSpPr>
        <p:spPr>
          <a:xfrm>
            <a:off x="6048375" y="2428875"/>
            <a:ext cx="2000250" cy="1571625"/>
          </a:xfrm>
          <a:prstGeom prst="roundRect">
            <a:avLst>
              <a:gd name="adj" fmla="val 7273"/>
            </a:avLst>
          </a:prstGeom>
          <a:solidFill>
            <a:srgbClr val="F3F5F7"/>
          </a:solidFill>
          <a:ln>
            <a:solidFill>
              <a:srgbClr val="D8DCE3"/>
            </a:solidFill>
          </a:ln>
        </p:spPr>
        <p:txBody>
          <a:bodyPr lIns="0" tIns="0" rIns="0" bIns="0"/>
          <a:lstStyle/>
          <a:p>
            <a:pPr/>
          </a:p>
        </p:txBody>
      </p:sp>
      <p:sp>
        <p:nvSpPr>
          <p:cNvPr id="308" name="node-title-2"/>
          <p:cNvSpPr txBox="1"/>
          <p:nvPr/>
        </p:nvSpPr>
        <p:spPr>
          <a:xfrm>
            <a:off x="6160769" y="2714625"/>
            <a:ext cx="1775462" cy="370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600">
                <a:solidFill>
                  <a:srgbClr val="111318"/>
                </a:solidFill>
                <a:latin typeface="PingFang SC Semibold"/>
                <a:ea typeface="PingFang SC Semibold"/>
                <a:cs typeface="PingFang SC Semibold"/>
                <a:sym typeface="PingFang SC Semibold"/>
              </a:defRPr>
            </a:lvl1pPr>
          </a:lstStyle>
          <a:p>
            <a:pPr/>
            <a:r>
              <a:t>Code</a:t>
            </a:r>
          </a:p>
        </p:txBody>
      </p:sp>
      <p:sp>
        <p:nvSpPr>
          <p:cNvPr id="309" name="node-body-2"/>
          <p:cNvSpPr txBox="1"/>
          <p:nvPr/>
        </p:nvSpPr>
        <p:spPr>
          <a:xfrm>
            <a:off x="6236969" y="3286125"/>
            <a:ext cx="1623062" cy="428625"/>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a:defRPr>
                <a:solidFill>
                  <a:srgbClr val="5F6673"/>
                </a:solidFill>
                <a:latin typeface="汉仪大宋简"/>
                <a:ea typeface="汉仪大宋简"/>
                <a:cs typeface="汉仪大宋简"/>
                <a:sym typeface="汉仪大宋简"/>
              </a:defRPr>
            </a:lvl1pPr>
          </a:lstStyle>
          <a:p>
            <a:pPr/>
            <a:r>
              <a:t>受契约约束</a:t>
            </a:r>
          </a:p>
        </p:txBody>
      </p:sp>
      <p:sp>
        <p:nvSpPr>
          <p:cNvPr id="310" name="node-3"/>
          <p:cNvSpPr/>
          <p:nvPr/>
        </p:nvSpPr>
        <p:spPr>
          <a:xfrm>
            <a:off x="8858250" y="2428875"/>
            <a:ext cx="2000250" cy="1571625"/>
          </a:xfrm>
          <a:prstGeom prst="roundRect">
            <a:avLst>
              <a:gd name="adj" fmla="val 7273"/>
            </a:avLst>
          </a:prstGeom>
          <a:solidFill>
            <a:srgbClr val="C8E5B3"/>
          </a:solidFill>
          <a:ln>
            <a:solidFill>
              <a:srgbClr val="588E32"/>
            </a:solidFill>
          </a:ln>
        </p:spPr>
        <p:txBody>
          <a:bodyPr lIns="0" tIns="0" rIns="0" bIns="0"/>
          <a:lstStyle/>
          <a:p>
            <a:pPr/>
          </a:p>
        </p:txBody>
      </p:sp>
      <p:sp>
        <p:nvSpPr>
          <p:cNvPr id="311" name="node-title-3"/>
          <p:cNvSpPr txBox="1"/>
          <p:nvPr/>
        </p:nvSpPr>
        <p:spPr>
          <a:xfrm>
            <a:off x="8970644" y="2714625"/>
            <a:ext cx="1775462" cy="370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600">
                <a:solidFill>
                  <a:srgbClr val="111318"/>
                </a:solidFill>
                <a:latin typeface="PingFang SC Semibold"/>
                <a:ea typeface="PingFang SC Semibold"/>
                <a:cs typeface="PingFang SC Semibold"/>
                <a:sym typeface="PingFang SC Semibold"/>
              </a:defRPr>
            </a:lvl1pPr>
          </a:lstStyle>
          <a:p>
            <a:pPr/>
            <a:r>
              <a:t>Verify</a:t>
            </a:r>
          </a:p>
        </p:txBody>
      </p:sp>
      <p:sp>
        <p:nvSpPr>
          <p:cNvPr id="312" name="node-body-3"/>
          <p:cNvSpPr txBox="1"/>
          <p:nvPr/>
        </p:nvSpPr>
        <p:spPr>
          <a:xfrm>
            <a:off x="9011285" y="3345179"/>
            <a:ext cx="1776096" cy="408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a:solidFill>
                  <a:srgbClr val="5F6673"/>
                </a:solidFill>
                <a:latin typeface="汉仪大宋简"/>
                <a:ea typeface="汉仪大宋简"/>
                <a:cs typeface="汉仪大宋简"/>
                <a:sym typeface="汉仪大宋简"/>
              </a:defRPr>
            </a:lvl1pPr>
          </a:lstStyle>
          <a:p>
            <a:pPr/>
            <a:r>
              <a:t>语言原生验证器</a:t>
            </a:r>
          </a:p>
        </p:txBody>
      </p:sp>
      <p:sp>
        <p:nvSpPr>
          <p:cNvPr id="313" name="gate-a"/>
          <p:cNvSpPr txBox="1"/>
          <p:nvPr/>
        </p:nvSpPr>
        <p:spPr>
          <a:xfrm>
            <a:off x="2331720" y="4269104"/>
            <a:ext cx="4320540" cy="802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solidFill>
                  <a:srgbClr val="2367F2"/>
                </a:solidFill>
                <a:latin typeface="汉仪大宋简"/>
                <a:ea typeface="汉仪大宋简"/>
                <a:cs typeface="汉仪大宋简"/>
                <a:sym typeface="汉仪大宋简"/>
              </a:defRPr>
            </a:pPr>
            <a:r>
              <a:t>语义门：spec 是否</a:t>
            </a:r>
            <a:r>
              <a:t>符合</a:t>
            </a:r>
            <a:r>
              <a:t> requirement？</a:t>
            </a:r>
          </a:p>
        </p:txBody>
      </p:sp>
      <p:sp>
        <p:nvSpPr>
          <p:cNvPr id="314" name="gate-b"/>
          <p:cNvSpPr txBox="1"/>
          <p:nvPr/>
        </p:nvSpPr>
        <p:spPr>
          <a:xfrm>
            <a:off x="7550785" y="4269104"/>
            <a:ext cx="4592956"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solidFill>
                  <a:srgbClr val="588E32"/>
                </a:solidFill>
                <a:latin typeface="汉仪大宋简"/>
                <a:ea typeface="汉仪大宋简"/>
                <a:cs typeface="汉仪大宋简"/>
                <a:sym typeface="汉仪大宋简"/>
              </a:defRPr>
            </a:lvl1pPr>
          </a:lstStyle>
          <a:p>
            <a:pPr/>
            <a:r>
              <a:t>验证门：code 是否满足这份 spec？</a:t>
            </a:r>
          </a:p>
        </p:txBody>
      </p:sp>
      <p:sp>
        <p:nvSpPr>
          <p:cNvPr id="315" name="definition"/>
          <p:cNvSpPr txBox="1"/>
          <p:nvPr/>
        </p:nvSpPr>
        <p:spPr>
          <a:xfrm>
            <a:off x="2331719" y="5261609"/>
            <a:ext cx="7147562" cy="52387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905255">
              <a:defRPr sz="2475">
                <a:solidFill>
                  <a:srgbClr val="111318"/>
                </a:solidFill>
                <a:latin typeface="汉仪大宋简"/>
                <a:ea typeface="汉仪大宋简"/>
                <a:cs typeface="汉仪大宋简"/>
                <a:sym typeface="汉仪大宋简"/>
              </a:defRPr>
            </a:lvl1pPr>
          </a:lstStyle>
          <a:p>
            <a:pPr/>
            <a:r>
              <a:t>只有两道门同时通过，才称得上“生成即准确”</a:t>
            </a:r>
          </a:p>
        </p:txBody>
      </p:sp>
      <p:sp>
        <p:nvSpPr>
          <p:cNvPr id="316" name="标题 62"/>
          <p:cNvSpPr txBox="1"/>
          <p:nvPr/>
        </p:nvSpPr>
        <p:spPr>
          <a:xfrm>
            <a:off x="391794" y="184150"/>
            <a:ext cx="9534527" cy="685800"/>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lnSpc>
                <a:spcPct val="90000"/>
              </a:lnSpc>
              <a:defRPr sz="3000">
                <a:solidFill>
                  <a:srgbClr val="FFFFFF"/>
                </a:solidFill>
                <a:latin typeface="汉仪大宋简"/>
                <a:ea typeface="汉仪大宋简"/>
                <a:cs typeface="汉仪大宋简"/>
                <a:sym typeface="汉仪大宋简"/>
              </a:defRPr>
            </a:lvl1pPr>
          </a:lstStyle>
          <a:p>
            <a:pPr/>
            <a:r>
              <a:t>走向 LLM 辅助形式化</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37" name="组合 32"/>
          <p:cNvGrpSpPr/>
          <p:nvPr/>
        </p:nvGrpSpPr>
        <p:grpSpPr>
          <a:xfrm>
            <a:off x="-5080" y="-1"/>
            <a:ext cx="12197716" cy="1025526"/>
            <a:chOff x="0" y="0"/>
            <a:chExt cx="12197715" cy="1025525"/>
          </a:xfrm>
        </p:grpSpPr>
        <p:grpSp>
          <p:nvGrpSpPr>
            <p:cNvPr id="333" name="组合 33"/>
            <p:cNvGrpSpPr/>
            <p:nvPr/>
          </p:nvGrpSpPr>
          <p:grpSpPr>
            <a:xfrm>
              <a:off x="-1" y="-1"/>
              <a:ext cx="12194444" cy="1025478"/>
              <a:chOff x="0" y="0"/>
              <a:chExt cx="12194442" cy="1025476"/>
            </a:xfrm>
          </p:grpSpPr>
          <p:grpSp>
            <p:nvGrpSpPr>
              <p:cNvPr id="322" name="组合 34"/>
              <p:cNvGrpSpPr/>
              <p:nvPr/>
            </p:nvGrpSpPr>
            <p:grpSpPr>
              <a:xfrm>
                <a:off x="4054654" y="0"/>
                <a:ext cx="4069895" cy="1025477"/>
                <a:chOff x="0" y="0"/>
                <a:chExt cx="4069893" cy="1025476"/>
              </a:xfrm>
            </p:grpSpPr>
            <p:pic>
              <p:nvPicPr>
                <p:cNvPr id="318" name="图片 35" descr="图片 3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319" name="图片 36" descr="图片 3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320" name="图片 37" descr="图片 37"/>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321" name="图片 40" descr="图片 4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327" name="组合 43"/>
              <p:cNvGrpSpPr/>
              <p:nvPr/>
            </p:nvGrpSpPr>
            <p:grpSpPr>
              <a:xfrm>
                <a:off x="8124548" y="0"/>
                <a:ext cx="4069895" cy="1025477"/>
                <a:chOff x="0" y="0"/>
                <a:chExt cx="4069893" cy="1025476"/>
              </a:xfrm>
            </p:grpSpPr>
            <p:pic>
              <p:nvPicPr>
                <p:cNvPr id="323" name="图片 45" descr="图片 4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324" name="图片 46" descr="图片 4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325" name="图片 48" descr="图片 48"/>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326" name="图片 50" descr="图片 5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332" name="组合 51"/>
              <p:cNvGrpSpPr/>
              <p:nvPr/>
            </p:nvGrpSpPr>
            <p:grpSpPr>
              <a:xfrm>
                <a:off x="-1" y="0"/>
                <a:ext cx="4069895" cy="1025477"/>
                <a:chOff x="0" y="0"/>
                <a:chExt cx="4069893" cy="1025476"/>
              </a:xfrm>
            </p:grpSpPr>
            <p:pic>
              <p:nvPicPr>
                <p:cNvPr id="328" name="图片 52" descr="图片 52"/>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329" name="图片 53" descr="图片 53"/>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330" name="图片 54" descr="图片 54"/>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331" name="图片 55" descr="图片 55"/>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pic>
          <p:nvPicPr>
            <p:cNvPr id="334" name="图片 56" descr="图片 56"/>
            <p:cNvPicPr>
              <a:picLocks noChangeAspect="1"/>
            </p:cNvPicPr>
            <p:nvPr/>
          </p:nvPicPr>
          <p:blipFill>
            <a:blip r:embed="rId3">
              <a:extLst/>
            </a:blip>
            <a:srcRect l="0" t="32829" r="0" b="14951"/>
            <a:stretch>
              <a:fillRect/>
            </a:stretch>
          </p:blipFill>
          <p:spPr>
            <a:xfrm>
              <a:off x="7513955" y="-1"/>
              <a:ext cx="4683761" cy="1009017"/>
            </a:xfrm>
            <a:prstGeom prst="rect">
              <a:avLst/>
            </a:prstGeom>
            <a:ln w="12700" cap="flat">
              <a:noFill/>
              <a:miter lim="400000"/>
            </a:ln>
            <a:effectLst/>
          </p:spPr>
        </p:pic>
        <p:sp>
          <p:nvSpPr>
            <p:cNvPr id="335" name="矩形 57"/>
            <p:cNvSpPr/>
            <p:nvPr/>
          </p:nvSpPr>
          <p:spPr>
            <a:xfrm>
              <a:off x="5080" y="0"/>
              <a:ext cx="12192001" cy="1025525"/>
            </a:xfrm>
            <a:prstGeom prst="rect">
              <a:avLst/>
            </a:prstGeom>
            <a:gradFill flip="none" rotWithShape="1">
              <a:gsLst>
                <a:gs pos="37000">
                  <a:srgbClr val="A23838"/>
                </a:gs>
                <a:gs pos="70000">
                  <a:srgbClr val="C28060"/>
                </a:gs>
                <a:gs pos="100000">
                  <a:srgbClr val="E1C888">
                    <a:alpha val="36000"/>
                  </a:srgbClr>
                </a:gs>
              </a:gsLst>
              <a:lin ang="2700000" scaled="0"/>
            </a:gradFill>
            <a:ln w="12700" cap="flat">
              <a:noFill/>
              <a:miter lim="400000"/>
            </a:ln>
            <a:effectLst/>
          </p:spPr>
          <p:txBody>
            <a:bodyPr wrap="square" lIns="0" tIns="0" rIns="0" bIns="0" numCol="1" anchor="ctr">
              <a:noAutofit/>
            </a:bodyPr>
            <a:lstStyle/>
            <a:p>
              <a:pPr algn="ctr">
                <a:defRPr>
                  <a:solidFill>
                    <a:srgbClr val="FFFFFF"/>
                  </a:solidFill>
                  <a:latin typeface="Segoe UI Light"/>
                  <a:ea typeface="Segoe UI Light"/>
                  <a:cs typeface="Segoe UI Light"/>
                  <a:sym typeface="Segoe UI Light"/>
                </a:defRPr>
              </a:pPr>
            </a:p>
          </p:txBody>
        </p:sp>
        <p:pic>
          <p:nvPicPr>
            <p:cNvPr id="336" name="图片 58" descr="图片 58"/>
            <p:cNvPicPr>
              <a:picLocks noChangeAspect="1"/>
            </p:cNvPicPr>
            <p:nvPr/>
          </p:nvPicPr>
          <p:blipFill>
            <a:blip r:embed="rId4">
              <a:extLst/>
            </a:blip>
            <a:stretch>
              <a:fillRect/>
            </a:stretch>
          </p:blipFill>
          <p:spPr>
            <a:xfrm>
              <a:off x="10100310" y="248919"/>
              <a:ext cx="1814831" cy="511176"/>
            </a:xfrm>
            <a:prstGeom prst="rect">
              <a:avLst/>
            </a:prstGeom>
            <a:ln w="12700" cap="flat">
              <a:noFill/>
              <a:miter lim="400000"/>
            </a:ln>
            <a:effectLst/>
          </p:spPr>
        </p:pic>
      </p:grpSp>
      <p:sp>
        <p:nvSpPr>
          <p:cNvPr id="338" name="矩形 59"/>
          <p:cNvSpPr/>
          <p:nvPr/>
        </p:nvSpPr>
        <p:spPr>
          <a:xfrm>
            <a:off x="0" y="6548201"/>
            <a:ext cx="12192000" cy="309799"/>
          </a:xfrm>
          <a:prstGeom prst="rect">
            <a:avLst/>
          </a:prstGeom>
          <a:solidFill>
            <a:srgbClr val="A23838"/>
          </a:solidFill>
          <a:ln w="12700">
            <a:miter lim="400000"/>
          </a:ln>
        </p:spPr>
        <p:txBody>
          <a:bodyPr lIns="0" tIns="0" rIns="0" bIns="0" anchor="ctr"/>
          <a:lstStyle/>
          <a:p>
            <a:pPr algn="ctr">
              <a:defRPr>
                <a:solidFill>
                  <a:srgbClr val="FFFFFF"/>
                </a:solidFill>
              </a:defRPr>
            </a:pPr>
          </a:p>
        </p:txBody>
      </p:sp>
      <p:sp>
        <p:nvSpPr>
          <p:cNvPr id="339" name="标题 62"/>
          <p:cNvSpPr txBox="1"/>
          <p:nvPr>
            <p:ph type="title"/>
          </p:nvPr>
        </p:nvSpPr>
        <p:spPr>
          <a:xfrm>
            <a:off x="346074" y="184150"/>
            <a:ext cx="9625967" cy="685800"/>
          </a:xfrm>
          <a:prstGeom prst="rect">
            <a:avLst/>
          </a:prstGeom>
        </p:spPr>
        <p:txBody>
          <a:bodyPr/>
          <a:lstStyle>
            <a:lvl1pPr>
              <a:defRPr sz="3000">
                <a:solidFill>
                  <a:srgbClr val="FFFFFF"/>
                </a:solidFill>
                <a:latin typeface="汉仪大宋简"/>
                <a:ea typeface="汉仪大宋简"/>
                <a:cs typeface="汉仪大宋简"/>
                <a:sym typeface="汉仪大宋简"/>
              </a:defRPr>
            </a:lvl1pPr>
          </a:lstStyle>
          <a:p>
            <a:pPr/>
            <a:r>
              <a:t>形式化可信代码生成基准</a:t>
            </a:r>
          </a:p>
        </p:txBody>
      </p:sp>
      <p:sp>
        <p:nvSpPr>
          <p:cNvPr id="340" name="title-7"/>
          <p:cNvSpPr txBox="1"/>
          <p:nvPr/>
        </p:nvSpPr>
        <p:spPr>
          <a:xfrm>
            <a:off x="391794" y="1264919"/>
            <a:ext cx="10957562" cy="6858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defRPr sz="3100">
                <a:solidFill>
                  <a:srgbClr val="111318"/>
                </a:solidFill>
                <a:latin typeface="PingFang SC Semibold"/>
                <a:ea typeface="PingFang SC Semibold"/>
                <a:cs typeface="PingFang SC Semibold"/>
                <a:sym typeface="PingFang SC Semibold"/>
              </a:defRPr>
            </a:pPr>
            <a:r>
              <a:t>CRAFT</a:t>
            </a:r>
            <a:r>
              <a:rPr b="1">
                <a:latin typeface="汉仪大宋简"/>
                <a:ea typeface="汉仪大宋简"/>
                <a:cs typeface="汉仪大宋简"/>
                <a:sym typeface="汉仪大宋简"/>
              </a:rPr>
              <a:t>：400 道题，覆盖四种开发语言与四套验证生态</a:t>
            </a:r>
          </a:p>
        </p:txBody>
      </p:sp>
      <p:sp>
        <p:nvSpPr>
          <p:cNvPr id="341" name="big-400"/>
          <p:cNvSpPr txBox="1"/>
          <p:nvPr/>
        </p:nvSpPr>
        <p:spPr>
          <a:xfrm>
            <a:off x="391794" y="2303145"/>
            <a:ext cx="3337562" cy="1590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8400">
                <a:solidFill>
                  <a:srgbClr val="843F0B"/>
                </a:solidFill>
                <a:latin typeface="PingFang SC Semibold"/>
                <a:ea typeface="PingFang SC Semibold"/>
                <a:cs typeface="PingFang SC Semibold"/>
                <a:sym typeface="PingFang SC Semibold"/>
              </a:defRPr>
            </a:lvl1pPr>
          </a:lstStyle>
          <a:p>
            <a:pPr/>
            <a:r>
              <a:t>400</a:t>
            </a:r>
          </a:p>
        </p:txBody>
      </p:sp>
      <p:sp>
        <p:nvSpPr>
          <p:cNvPr id="342" name="four-times"/>
          <p:cNvSpPr txBox="1"/>
          <p:nvPr/>
        </p:nvSpPr>
        <p:spPr>
          <a:xfrm>
            <a:off x="487044" y="3970020"/>
            <a:ext cx="2766062" cy="5143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sz="2400">
                <a:solidFill>
                  <a:srgbClr val="111318"/>
                </a:solidFill>
                <a:latin typeface="PingFang SC Semibold"/>
                <a:ea typeface="PingFang SC Semibold"/>
                <a:cs typeface="PingFang SC Semibold"/>
                <a:sym typeface="PingFang SC Semibold"/>
              </a:defRPr>
            </a:lvl1pPr>
          </a:lstStyle>
          <a:p>
            <a:pPr/>
            <a:r>
              <a:t>4 × 100</a:t>
            </a:r>
          </a:p>
        </p:txBody>
      </p:sp>
      <p:sp>
        <p:nvSpPr>
          <p:cNvPr id="343" name="not-translations"/>
          <p:cNvSpPr txBox="1"/>
          <p:nvPr/>
        </p:nvSpPr>
        <p:spPr>
          <a:xfrm>
            <a:off x="487044" y="4732020"/>
            <a:ext cx="3051812" cy="6858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defTabSz="832104">
              <a:defRPr sz="1638">
                <a:solidFill>
                  <a:srgbClr val="5F6673"/>
                </a:solidFill>
                <a:latin typeface="汉仪大宋简"/>
                <a:ea typeface="汉仪大宋简"/>
                <a:cs typeface="汉仪大宋简"/>
                <a:sym typeface="汉仪大宋简"/>
              </a:defRPr>
            </a:pPr>
            <a:r>
              <a:t>不是同一批题的机械翻译</a:t>
            </a:r>
          </a:p>
          <a:p>
            <a:pPr defTabSz="832104">
              <a:defRPr sz="1638">
                <a:solidFill>
                  <a:srgbClr val="5F6673"/>
                </a:solidFill>
                <a:latin typeface="汉仪大宋简"/>
                <a:ea typeface="汉仪大宋简"/>
                <a:cs typeface="汉仪大宋简"/>
                <a:sym typeface="汉仪大宋简"/>
              </a:defRPr>
            </a:pPr>
            <a:r>
              <a:t>而是为各语言特性分别设计</a:t>
            </a:r>
          </a:p>
        </p:txBody>
      </p:sp>
      <p:sp>
        <p:nvSpPr>
          <p:cNvPr id="344" name="row-line-0"/>
          <p:cNvSpPr/>
          <p:nvPr/>
        </p:nvSpPr>
        <p:spPr>
          <a:xfrm>
            <a:off x="4232275" y="3084195"/>
            <a:ext cx="7143751" cy="1"/>
          </a:xfrm>
          <a:prstGeom prst="line">
            <a:avLst/>
          </a:prstGeom>
          <a:ln>
            <a:solidFill>
              <a:srgbClr val="D8DCE3"/>
            </a:solidFill>
          </a:ln>
        </p:spPr>
        <p:txBody>
          <a:bodyPr lIns="0" tIns="0" rIns="0" bIns="0"/>
          <a:lstStyle/>
          <a:p>
            <a:pPr/>
          </a:p>
        </p:txBody>
      </p:sp>
      <p:sp>
        <p:nvSpPr>
          <p:cNvPr id="345" name="lang-0"/>
          <p:cNvSpPr txBox="1"/>
          <p:nvPr/>
        </p:nvSpPr>
        <p:spPr>
          <a:xfrm>
            <a:off x="4277994" y="2303145"/>
            <a:ext cx="1051562" cy="4762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sz="2100">
                <a:solidFill>
                  <a:srgbClr val="111318"/>
                </a:solidFill>
                <a:latin typeface="PingFang SC Semibold"/>
                <a:ea typeface="PingFang SC Semibold"/>
                <a:cs typeface="PingFang SC Semibold"/>
                <a:sym typeface="PingFang SC Semibold"/>
              </a:defRPr>
            </a:lvl1pPr>
          </a:lstStyle>
          <a:p>
            <a:pPr/>
            <a:r>
              <a:t>C</a:t>
            </a:r>
          </a:p>
        </p:txBody>
      </p:sp>
      <p:sp>
        <p:nvSpPr>
          <p:cNvPr id="346" name="spec-0"/>
          <p:cNvSpPr txBox="1"/>
          <p:nvPr/>
        </p:nvSpPr>
        <p:spPr>
          <a:xfrm>
            <a:off x="5611494" y="2303145"/>
            <a:ext cx="1432562" cy="4762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a:solidFill>
                  <a:srgbClr val="843F0B"/>
                </a:solidFill>
                <a:latin typeface="PingFang SC Semibold"/>
                <a:ea typeface="PingFang SC Semibold"/>
                <a:cs typeface="PingFang SC Semibold"/>
                <a:sym typeface="PingFang SC Semibold"/>
              </a:defRPr>
            </a:lvl1pPr>
          </a:lstStyle>
          <a:p>
            <a:pPr/>
            <a:r>
              <a:t>ACSL</a:t>
            </a:r>
          </a:p>
        </p:txBody>
      </p:sp>
      <p:sp>
        <p:nvSpPr>
          <p:cNvPr id="347" name="verifier-0"/>
          <p:cNvSpPr txBox="1"/>
          <p:nvPr/>
        </p:nvSpPr>
        <p:spPr>
          <a:xfrm>
            <a:off x="7230744" y="2303145"/>
            <a:ext cx="1623062" cy="4762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sz="1700">
                <a:solidFill>
                  <a:srgbClr val="111318"/>
                </a:solidFill>
                <a:latin typeface="PingFang SC Semibold"/>
                <a:ea typeface="PingFang SC Semibold"/>
                <a:cs typeface="PingFang SC Semibold"/>
                <a:sym typeface="PingFang SC Semibold"/>
              </a:defRPr>
            </a:lvl1pPr>
          </a:lstStyle>
          <a:p>
            <a:pPr/>
            <a:r>
              <a:t>Frama-C/WP</a:t>
            </a:r>
          </a:p>
        </p:txBody>
      </p:sp>
      <p:sp>
        <p:nvSpPr>
          <p:cNvPr id="348" name="focus-0"/>
          <p:cNvSpPr txBox="1"/>
          <p:nvPr/>
        </p:nvSpPr>
        <p:spPr>
          <a:xfrm>
            <a:off x="8849994" y="2303145"/>
            <a:ext cx="2480312" cy="5905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defRPr sz="1300">
                <a:solidFill>
                  <a:srgbClr val="5F6673"/>
                </a:solidFill>
                <a:latin typeface="汉仪大宋简"/>
                <a:ea typeface="汉仪大宋简"/>
                <a:cs typeface="汉仪大宋简"/>
                <a:sym typeface="汉仪大宋简"/>
              </a:defRPr>
            </a:pPr>
            <a:r>
              <a:t>指针、数组、</a:t>
            </a:r>
            <a:r>
              <a:rPr>
                <a:latin typeface="PingFang SC Regular"/>
                <a:ea typeface="PingFang SC Regular"/>
                <a:cs typeface="PingFang SC Regular"/>
                <a:sym typeface="PingFang SC Regular"/>
              </a:rPr>
              <a:t>frame</a:t>
            </a:r>
            <a:r>
              <a:t>、溢出</a:t>
            </a:r>
          </a:p>
        </p:txBody>
      </p:sp>
      <p:sp>
        <p:nvSpPr>
          <p:cNvPr id="349" name="row-line-1"/>
          <p:cNvSpPr/>
          <p:nvPr/>
        </p:nvSpPr>
        <p:spPr>
          <a:xfrm>
            <a:off x="4232275" y="4112895"/>
            <a:ext cx="7143751" cy="1"/>
          </a:xfrm>
          <a:prstGeom prst="line">
            <a:avLst/>
          </a:prstGeom>
          <a:ln>
            <a:solidFill>
              <a:srgbClr val="D8DCE3"/>
            </a:solidFill>
          </a:ln>
        </p:spPr>
        <p:txBody>
          <a:bodyPr lIns="0" tIns="0" rIns="0" bIns="0"/>
          <a:lstStyle/>
          <a:p>
            <a:pPr/>
          </a:p>
        </p:txBody>
      </p:sp>
      <p:sp>
        <p:nvSpPr>
          <p:cNvPr id="350" name="lang-1"/>
          <p:cNvSpPr txBox="1"/>
          <p:nvPr/>
        </p:nvSpPr>
        <p:spPr>
          <a:xfrm>
            <a:off x="4277994" y="3331845"/>
            <a:ext cx="1051562" cy="4762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sz="2100">
                <a:solidFill>
                  <a:srgbClr val="111318"/>
                </a:solidFill>
                <a:latin typeface="PingFang SC Semibold"/>
                <a:ea typeface="PingFang SC Semibold"/>
                <a:cs typeface="PingFang SC Semibold"/>
                <a:sym typeface="PingFang SC Semibold"/>
              </a:defRPr>
            </a:lvl1pPr>
          </a:lstStyle>
          <a:p>
            <a:pPr/>
            <a:r>
              <a:t>Java</a:t>
            </a:r>
          </a:p>
        </p:txBody>
      </p:sp>
      <p:sp>
        <p:nvSpPr>
          <p:cNvPr id="351" name="spec-1"/>
          <p:cNvSpPr txBox="1"/>
          <p:nvPr/>
        </p:nvSpPr>
        <p:spPr>
          <a:xfrm>
            <a:off x="5611494" y="3331845"/>
            <a:ext cx="1432562" cy="4762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a:solidFill>
                  <a:srgbClr val="843F0B"/>
                </a:solidFill>
                <a:latin typeface="PingFang SC Semibold"/>
                <a:ea typeface="PingFang SC Semibold"/>
                <a:cs typeface="PingFang SC Semibold"/>
                <a:sym typeface="PingFang SC Semibold"/>
              </a:defRPr>
            </a:lvl1pPr>
          </a:lstStyle>
          <a:p>
            <a:pPr/>
            <a:r>
              <a:t>JML</a:t>
            </a:r>
          </a:p>
        </p:txBody>
      </p:sp>
      <p:sp>
        <p:nvSpPr>
          <p:cNvPr id="352" name="verifier-1"/>
          <p:cNvSpPr txBox="1"/>
          <p:nvPr/>
        </p:nvSpPr>
        <p:spPr>
          <a:xfrm>
            <a:off x="7230744" y="3331845"/>
            <a:ext cx="1623062" cy="4762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sz="1700">
                <a:solidFill>
                  <a:srgbClr val="111318"/>
                </a:solidFill>
                <a:latin typeface="PingFang SC Semibold"/>
                <a:ea typeface="PingFang SC Semibold"/>
                <a:cs typeface="PingFang SC Semibold"/>
                <a:sym typeface="PingFang SC Semibold"/>
              </a:defRPr>
            </a:lvl1pPr>
          </a:lstStyle>
          <a:p>
            <a:pPr/>
            <a:r>
              <a:t>OpenJML</a:t>
            </a:r>
          </a:p>
        </p:txBody>
      </p:sp>
      <p:sp>
        <p:nvSpPr>
          <p:cNvPr id="353" name="focus-1"/>
          <p:cNvSpPr txBox="1"/>
          <p:nvPr/>
        </p:nvSpPr>
        <p:spPr>
          <a:xfrm>
            <a:off x="8849994" y="3331845"/>
            <a:ext cx="2480312" cy="5905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sz="1300">
                <a:solidFill>
                  <a:srgbClr val="5F6673"/>
                </a:solidFill>
                <a:latin typeface="汉仪大宋简"/>
                <a:ea typeface="汉仪大宋简"/>
                <a:cs typeface="汉仪大宋简"/>
                <a:sym typeface="汉仪大宋简"/>
              </a:defRPr>
            </a:lvl1pPr>
          </a:lstStyle>
          <a:p>
            <a:pPr/>
            <a:r>
              <a:t>对象不变式、异常、null</a:t>
            </a:r>
          </a:p>
        </p:txBody>
      </p:sp>
      <p:sp>
        <p:nvSpPr>
          <p:cNvPr id="354" name="row-line-2"/>
          <p:cNvSpPr/>
          <p:nvPr/>
        </p:nvSpPr>
        <p:spPr>
          <a:xfrm>
            <a:off x="4232275" y="5141595"/>
            <a:ext cx="7143751" cy="1"/>
          </a:xfrm>
          <a:prstGeom prst="line">
            <a:avLst/>
          </a:prstGeom>
          <a:ln>
            <a:solidFill>
              <a:srgbClr val="D8DCE3"/>
            </a:solidFill>
          </a:ln>
        </p:spPr>
        <p:txBody>
          <a:bodyPr lIns="0" tIns="0" rIns="0" bIns="0"/>
          <a:lstStyle/>
          <a:p>
            <a:pPr/>
          </a:p>
        </p:txBody>
      </p:sp>
      <p:sp>
        <p:nvSpPr>
          <p:cNvPr id="355" name="lang-2"/>
          <p:cNvSpPr txBox="1"/>
          <p:nvPr/>
        </p:nvSpPr>
        <p:spPr>
          <a:xfrm>
            <a:off x="4277994" y="4360545"/>
            <a:ext cx="1051562" cy="4762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sz="2100">
                <a:solidFill>
                  <a:srgbClr val="111318"/>
                </a:solidFill>
                <a:latin typeface="PingFang SC Semibold"/>
                <a:ea typeface="PingFang SC Semibold"/>
                <a:cs typeface="PingFang SC Semibold"/>
                <a:sym typeface="PingFang SC Semibold"/>
              </a:defRPr>
            </a:lvl1pPr>
          </a:lstStyle>
          <a:p>
            <a:pPr/>
            <a:r>
              <a:t>Rust</a:t>
            </a:r>
          </a:p>
        </p:txBody>
      </p:sp>
      <p:sp>
        <p:nvSpPr>
          <p:cNvPr id="356" name="spec-2"/>
          <p:cNvSpPr txBox="1"/>
          <p:nvPr/>
        </p:nvSpPr>
        <p:spPr>
          <a:xfrm>
            <a:off x="5611494" y="4360545"/>
            <a:ext cx="1432562" cy="4762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a:solidFill>
                  <a:srgbClr val="843F0B"/>
                </a:solidFill>
                <a:latin typeface="PingFang SC Semibold"/>
                <a:ea typeface="PingFang SC Semibold"/>
                <a:cs typeface="PingFang SC Semibold"/>
                <a:sym typeface="PingFang SC Semibold"/>
              </a:defRPr>
            </a:lvl1pPr>
          </a:lstStyle>
          <a:p>
            <a:pPr/>
            <a:r>
              <a:t>Verus</a:t>
            </a:r>
          </a:p>
        </p:txBody>
      </p:sp>
      <p:sp>
        <p:nvSpPr>
          <p:cNvPr id="357" name="verifier-2"/>
          <p:cNvSpPr txBox="1"/>
          <p:nvPr/>
        </p:nvSpPr>
        <p:spPr>
          <a:xfrm>
            <a:off x="7230744" y="4360545"/>
            <a:ext cx="1623062" cy="4762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sz="1700">
                <a:solidFill>
                  <a:srgbClr val="111318"/>
                </a:solidFill>
                <a:latin typeface="PingFang SC Semibold"/>
                <a:ea typeface="PingFang SC Semibold"/>
                <a:cs typeface="PingFang SC Semibold"/>
                <a:sym typeface="PingFang SC Semibold"/>
              </a:defRPr>
            </a:lvl1pPr>
          </a:lstStyle>
          <a:p>
            <a:pPr/>
            <a:r>
              <a:t>Verus</a:t>
            </a:r>
          </a:p>
        </p:txBody>
      </p:sp>
      <p:sp>
        <p:nvSpPr>
          <p:cNvPr id="358" name="focus-2"/>
          <p:cNvSpPr txBox="1"/>
          <p:nvPr/>
        </p:nvSpPr>
        <p:spPr>
          <a:xfrm>
            <a:off x="8849994" y="4360545"/>
            <a:ext cx="2480312" cy="5905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defRPr sz="1300">
                <a:solidFill>
                  <a:srgbClr val="5F6673"/>
                </a:solidFill>
                <a:latin typeface="PingFang SC Regular"/>
                <a:ea typeface="PingFang SC Regular"/>
                <a:cs typeface="PingFang SC Regular"/>
                <a:sym typeface="PingFang SC Regular"/>
              </a:defRPr>
            </a:pPr>
            <a:r>
              <a:t>ownership、slice</a:t>
            </a:r>
          </a:p>
          <a:p>
            <a:pPr>
              <a:defRPr sz="1300">
                <a:solidFill>
                  <a:srgbClr val="5F6673"/>
                </a:solidFill>
                <a:latin typeface="PingFang SC Regular"/>
                <a:ea typeface="PingFang SC Regular"/>
                <a:cs typeface="PingFang SC Regular"/>
                <a:sym typeface="PingFang SC Regular"/>
              </a:defRPr>
            </a:pPr>
            <a:r>
              <a:t>Option / Result</a:t>
            </a:r>
          </a:p>
        </p:txBody>
      </p:sp>
      <p:sp>
        <p:nvSpPr>
          <p:cNvPr id="359" name="row-line-3"/>
          <p:cNvSpPr/>
          <p:nvPr/>
        </p:nvSpPr>
        <p:spPr>
          <a:xfrm>
            <a:off x="4232275" y="6170295"/>
            <a:ext cx="7143751" cy="1"/>
          </a:xfrm>
          <a:prstGeom prst="line">
            <a:avLst/>
          </a:prstGeom>
          <a:ln>
            <a:solidFill>
              <a:srgbClr val="D8DCE3"/>
            </a:solidFill>
          </a:ln>
        </p:spPr>
        <p:txBody>
          <a:bodyPr lIns="0" tIns="0" rIns="0" bIns="0"/>
          <a:lstStyle/>
          <a:p>
            <a:pPr/>
          </a:p>
        </p:txBody>
      </p:sp>
      <p:sp>
        <p:nvSpPr>
          <p:cNvPr id="360" name="lang-3"/>
          <p:cNvSpPr txBox="1"/>
          <p:nvPr/>
        </p:nvSpPr>
        <p:spPr>
          <a:xfrm>
            <a:off x="4277994" y="5389245"/>
            <a:ext cx="1051562" cy="4762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sz="2100">
                <a:solidFill>
                  <a:srgbClr val="111318"/>
                </a:solidFill>
                <a:latin typeface="PingFang SC Semibold"/>
                <a:ea typeface="PingFang SC Semibold"/>
                <a:cs typeface="PingFang SC Semibold"/>
                <a:sym typeface="PingFang SC Semibold"/>
              </a:defRPr>
            </a:lvl1pPr>
          </a:lstStyle>
          <a:p>
            <a:pPr/>
            <a:r>
              <a:t>Python</a:t>
            </a:r>
          </a:p>
        </p:txBody>
      </p:sp>
      <p:sp>
        <p:nvSpPr>
          <p:cNvPr id="361" name="spec-3"/>
          <p:cNvSpPr txBox="1"/>
          <p:nvPr/>
        </p:nvSpPr>
        <p:spPr>
          <a:xfrm>
            <a:off x="5611494" y="5389245"/>
            <a:ext cx="1432562" cy="4762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a:solidFill>
                  <a:srgbClr val="843F0B"/>
                </a:solidFill>
                <a:latin typeface="PingFang SC Semibold"/>
                <a:ea typeface="PingFang SC Semibold"/>
                <a:cs typeface="PingFang SC Semibold"/>
                <a:sym typeface="PingFang SC Semibold"/>
              </a:defRPr>
            </a:lvl1pPr>
          </a:lstStyle>
          <a:p>
            <a:pPr/>
            <a:r>
              <a:t>Nagini</a:t>
            </a:r>
          </a:p>
        </p:txBody>
      </p:sp>
      <p:sp>
        <p:nvSpPr>
          <p:cNvPr id="362" name="verifier-3"/>
          <p:cNvSpPr txBox="1"/>
          <p:nvPr/>
        </p:nvSpPr>
        <p:spPr>
          <a:xfrm>
            <a:off x="7230744" y="5389245"/>
            <a:ext cx="1623062" cy="4762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sz="1700">
                <a:solidFill>
                  <a:srgbClr val="111318"/>
                </a:solidFill>
                <a:latin typeface="PingFang SC Semibold"/>
                <a:ea typeface="PingFang SC Semibold"/>
                <a:cs typeface="PingFang SC Semibold"/>
                <a:sym typeface="PingFang SC Semibold"/>
              </a:defRPr>
            </a:lvl1pPr>
          </a:lstStyle>
          <a:p>
            <a:pPr/>
            <a:r>
              <a:t>Nagini/Viper</a:t>
            </a:r>
          </a:p>
        </p:txBody>
      </p:sp>
      <p:sp>
        <p:nvSpPr>
          <p:cNvPr id="363" name="focus-3"/>
          <p:cNvSpPr txBox="1"/>
          <p:nvPr/>
        </p:nvSpPr>
        <p:spPr>
          <a:xfrm>
            <a:off x="8849994" y="5389245"/>
            <a:ext cx="2480312" cy="5905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defRPr sz="1300">
                <a:solidFill>
                  <a:srgbClr val="5F6673"/>
                </a:solidFill>
                <a:latin typeface="PingFang SC Regular"/>
                <a:ea typeface="PingFang SC Regular"/>
                <a:cs typeface="PingFang SC Regular"/>
                <a:sym typeface="PingFang SC Regular"/>
              </a:defRPr>
            </a:pPr>
            <a:r>
              <a:t>list/dict、Optional、</a:t>
            </a:r>
            <a:r>
              <a:rPr>
                <a:latin typeface="汉仪大宋简"/>
                <a:ea typeface="汉仪大宋简"/>
                <a:cs typeface="汉仪大宋简"/>
                <a:sym typeface="汉仪大宋简"/>
              </a:rPr>
              <a:t>权限</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84" name="组合 32"/>
          <p:cNvGrpSpPr/>
          <p:nvPr/>
        </p:nvGrpSpPr>
        <p:grpSpPr>
          <a:xfrm>
            <a:off x="-5080" y="-1"/>
            <a:ext cx="12197716" cy="1025526"/>
            <a:chOff x="0" y="0"/>
            <a:chExt cx="12197715" cy="1025525"/>
          </a:xfrm>
        </p:grpSpPr>
        <p:grpSp>
          <p:nvGrpSpPr>
            <p:cNvPr id="380" name="组合 33"/>
            <p:cNvGrpSpPr/>
            <p:nvPr/>
          </p:nvGrpSpPr>
          <p:grpSpPr>
            <a:xfrm>
              <a:off x="-1" y="-1"/>
              <a:ext cx="12194444" cy="1025478"/>
              <a:chOff x="0" y="0"/>
              <a:chExt cx="12194442" cy="1025476"/>
            </a:xfrm>
          </p:grpSpPr>
          <p:grpSp>
            <p:nvGrpSpPr>
              <p:cNvPr id="369" name="组合 34"/>
              <p:cNvGrpSpPr/>
              <p:nvPr/>
            </p:nvGrpSpPr>
            <p:grpSpPr>
              <a:xfrm>
                <a:off x="4054654" y="0"/>
                <a:ext cx="4069895" cy="1025477"/>
                <a:chOff x="0" y="0"/>
                <a:chExt cx="4069893" cy="1025476"/>
              </a:xfrm>
            </p:grpSpPr>
            <p:pic>
              <p:nvPicPr>
                <p:cNvPr id="365" name="图片 35" descr="图片 3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366" name="图片 36" descr="图片 3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367" name="图片 37" descr="图片 37"/>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368" name="图片 40" descr="图片 4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374" name="组合 43"/>
              <p:cNvGrpSpPr/>
              <p:nvPr/>
            </p:nvGrpSpPr>
            <p:grpSpPr>
              <a:xfrm>
                <a:off x="8124548" y="0"/>
                <a:ext cx="4069895" cy="1025477"/>
                <a:chOff x="0" y="0"/>
                <a:chExt cx="4069893" cy="1025476"/>
              </a:xfrm>
            </p:grpSpPr>
            <p:pic>
              <p:nvPicPr>
                <p:cNvPr id="370" name="图片 45" descr="图片 4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371" name="图片 46" descr="图片 4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372" name="图片 48" descr="图片 48"/>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373" name="图片 50" descr="图片 5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379" name="组合 51"/>
              <p:cNvGrpSpPr/>
              <p:nvPr/>
            </p:nvGrpSpPr>
            <p:grpSpPr>
              <a:xfrm>
                <a:off x="-1" y="0"/>
                <a:ext cx="4069895" cy="1025477"/>
                <a:chOff x="0" y="0"/>
                <a:chExt cx="4069893" cy="1025476"/>
              </a:xfrm>
            </p:grpSpPr>
            <p:pic>
              <p:nvPicPr>
                <p:cNvPr id="375" name="图片 52" descr="图片 52"/>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376" name="图片 53" descr="图片 53"/>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377" name="图片 54" descr="图片 54"/>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378" name="图片 55" descr="图片 55"/>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pic>
          <p:nvPicPr>
            <p:cNvPr id="381" name="图片 56" descr="图片 56"/>
            <p:cNvPicPr>
              <a:picLocks noChangeAspect="1"/>
            </p:cNvPicPr>
            <p:nvPr/>
          </p:nvPicPr>
          <p:blipFill>
            <a:blip r:embed="rId3">
              <a:extLst/>
            </a:blip>
            <a:srcRect l="0" t="32829" r="0" b="14951"/>
            <a:stretch>
              <a:fillRect/>
            </a:stretch>
          </p:blipFill>
          <p:spPr>
            <a:xfrm>
              <a:off x="7513955" y="-1"/>
              <a:ext cx="4683761" cy="1009017"/>
            </a:xfrm>
            <a:prstGeom prst="rect">
              <a:avLst/>
            </a:prstGeom>
            <a:ln w="12700" cap="flat">
              <a:noFill/>
              <a:miter lim="400000"/>
            </a:ln>
            <a:effectLst/>
          </p:spPr>
        </p:pic>
        <p:sp>
          <p:nvSpPr>
            <p:cNvPr id="382" name="矩形 57"/>
            <p:cNvSpPr/>
            <p:nvPr/>
          </p:nvSpPr>
          <p:spPr>
            <a:xfrm>
              <a:off x="5080" y="0"/>
              <a:ext cx="12192001" cy="1025525"/>
            </a:xfrm>
            <a:prstGeom prst="rect">
              <a:avLst/>
            </a:prstGeom>
            <a:gradFill flip="none" rotWithShape="1">
              <a:gsLst>
                <a:gs pos="37000">
                  <a:srgbClr val="A23838"/>
                </a:gs>
                <a:gs pos="70000">
                  <a:srgbClr val="C28060"/>
                </a:gs>
                <a:gs pos="100000">
                  <a:srgbClr val="E1C888">
                    <a:alpha val="36000"/>
                  </a:srgbClr>
                </a:gs>
              </a:gsLst>
              <a:lin ang="2700000" scaled="0"/>
            </a:gradFill>
            <a:ln w="12700" cap="flat">
              <a:noFill/>
              <a:miter lim="400000"/>
            </a:ln>
            <a:effectLst/>
          </p:spPr>
          <p:txBody>
            <a:bodyPr wrap="square" lIns="0" tIns="0" rIns="0" bIns="0" numCol="1" anchor="ctr">
              <a:noAutofit/>
            </a:bodyPr>
            <a:lstStyle/>
            <a:p>
              <a:pPr algn="ctr">
                <a:defRPr>
                  <a:solidFill>
                    <a:srgbClr val="FFFFFF"/>
                  </a:solidFill>
                  <a:latin typeface="Segoe UI Light"/>
                  <a:ea typeface="Segoe UI Light"/>
                  <a:cs typeface="Segoe UI Light"/>
                  <a:sym typeface="Segoe UI Light"/>
                </a:defRPr>
              </a:pPr>
            </a:p>
          </p:txBody>
        </p:sp>
        <p:pic>
          <p:nvPicPr>
            <p:cNvPr id="383" name="图片 58" descr="图片 58"/>
            <p:cNvPicPr>
              <a:picLocks noChangeAspect="1"/>
            </p:cNvPicPr>
            <p:nvPr/>
          </p:nvPicPr>
          <p:blipFill>
            <a:blip r:embed="rId4">
              <a:extLst/>
            </a:blip>
            <a:stretch>
              <a:fillRect/>
            </a:stretch>
          </p:blipFill>
          <p:spPr>
            <a:xfrm>
              <a:off x="10100310" y="248919"/>
              <a:ext cx="1814831" cy="511176"/>
            </a:xfrm>
            <a:prstGeom prst="rect">
              <a:avLst/>
            </a:prstGeom>
            <a:ln w="12700" cap="flat">
              <a:noFill/>
              <a:miter lim="400000"/>
            </a:ln>
            <a:effectLst/>
          </p:spPr>
        </p:pic>
      </p:grpSp>
      <p:sp>
        <p:nvSpPr>
          <p:cNvPr id="385" name="矩形 59"/>
          <p:cNvSpPr/>
          <p:nvPr/>
        </p:nvSpPr>
        <p:spPr>
          <a:xfrm>
            <a:off x="0" y="6548201"/>
            <a:ext cx="12192000" cy="309799"/>
          </a:xfrm>
          <a:prstGeom prst="rect">
            <a:avLst/>
          </a:prstGeom>
          <a:solidFill>
            <a:srgbClr val="A23838"/>
          </a:solidFill>
          <a:ln w="12700">
            <a:miter lim="400000"/>
          </a:ln>
        </p:spPr>
        <p:txBody>
          <a:bodyPr lIns="0" tIns="0" rIns="0" bIns="0" anchor="ctr"/>
          <a:lstStyle/>
          <a:p>
            <a:pPr algn="ctr">
              <a:defRPr>
                <a:solidFill>
                  <a:srgbClr val="FFFFFF"/>
                </a:solidFill>
              </a:defRPr>
            </a:pPr>
          </a:p>
        </p:txBody>
      </p:sp>
      <p:sp>
        <p:nvSpPr>
          <p:cNvPr id="386" name="标题 62"/>
          <p:cNvSpPr txBox="1"/>
          <p:nvPr>
            <p:ph type="title"/>
          </p:nvPr>
        </p:nvSpPr>
        <p:spPr>
          <a:xfrm>
            <a:off x="346074" y="184150"/>
            <a:ext cx="9625967" cy="685800"/>
          </a:xfrm>
          <a:prstGeom prst="rect">
            <a:avLst/>
          </a:prstGeom>
        </p:spPr>
        <p:txBody>
          <a:bodyPr/>
          <a:lstStyle>
            <a:lvl1pPr>
              <a:defRPr sz="3000">
                <a:solidFill>
                  <a:srgbClr val="FFFFFF"/>
                </a:solidFill>
                <a:latin typeface="汉仪大宋简"/>
                <a:ea typeface="汉仪大宋简"/>
                <a:cs typeface="汉仪大宋简"/>
                <a:sym typeface="汉仪大宋简"/>
              </a:defRPr>
            </a:lvl1pPr>
          </a:lstStyle>
          <a:p>
            <a:pPr/>
            <a:r>
              <a:t>形式化可信代码生成基准</a:t>
            </a:r>
          </a:p>
        </p:txBody>
      </p:sp>
      <p:sp>
        <p:nvSpPr>
          <p:cNvPr id="387" name="title-8"/>
          <p:cNvSpPr txBox="1"/>
          <p:nvPr/>
        </p:nvSpPr>
        <p:spPr>
          <a:xfrm>
            <a:off x="426719" y="1162050"/>
            <a:ext cx="10957562" cy="68580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defRPr sz="3100">
                <a:solidFill>
                  <a:srgbClr val="111318"/>
                </a:solidFill>
                <a:latin typeface="PingFang SC Semibold"/>
                <a:ea typeface="PingFang SC Semibold"/>
                <a:cs typeface="PingFang SC Semibold"/>
                <a:sym typeface="PingFang SC Semibold"/>
              </a:defRPr>
            </a:pPr>
            <a:r>
              <a:t>CRAFT </a:t>
            </a:r>
            <a:r>
              <a:rPr b="1">
                <a:latin typeface="汉仪大宋简"/>
                <a:ea typeface="汉仪大宋简"/>
                <a:cs typeface="汉仪大宋简"/>
                <a:sym typeface="汉仪大宋简"/>
              </a:rPr>
              <a:t>同时评估“规格写对了吗”与“代码证明了吗”</a:t>
            </a:r>
          </a:p>
        </p:txBody>
      </p:sp>
      <p:sp>
        <p:nvSpPr>
          <p:cNvPr id="388" name="cef-step"/>
          <p:cNvSpPr txBox="1"/>
          <p:nvPr/>
        </p:nvSpPr>
        <p:spPr>
          <a:xfrm>
            <a:off x="512444" y="1885950"/>
            <a:ext cx="441962" cy="5105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solidFill>
                  <a:srgbClr val="2367F2"/>
                </a:solidFill>
                <a:latin typeface="PingFang SC Semibold"/>
                <a:ea typeface="PingFang SC Semibold"/>
                <a:cs typeface="PingFang SC Semibold"/>
                <a:sym typeface="PingFang SC Semibold"/>
              </a:defRPr>
            </a:lvl1pPr>
          </a:lstStyle>
          <a:p>
            <a:pPr/>
            <a:r>
              <a:t>01</a:t>
            </a:r>
          </a:p>
        </p:txBody>
      </p:sp>
      <p:sp>
        <p:nvSpPr>
          <p:cNvPr id="389" name="cef-title"/>
          <p:cNvSpPr txBox="1"/>
          <p:nvPr/>
        </p:nvSpPr>
        <p:spPr>
          <a:xfrm>
            <a:off x="1112519" y="1847850"/>
            <a:ext cx="3242312" cy="5105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2400">
                <a:solidFill>
                  <a:srgbClr val="2367F2"/>
                </a:solidFill>
                <a:latin typeface="汉仪大宋简"/>
                <a:ea typeface="汉仪大宋简"/>
                <a:cs typeface="汉仪大宋简"/>
                <a:sym typeface="汉仪大宋简"/>
              </a:defRPr>
            </a:pPr>
            <a:r>
              <a:t>语义检查</a:t>
            </a:r>
            <a:r>
              <a:rPr b="0">
                <a:latin typeface="PingFang SC Semibold"/>
                <a:ea typeface="PingFang SC Semibold"/>
                <a:cs typeface="PingFang SC Semibold"/>
                <a:sym typeface="PingFang SC Semibold"/>
              </a:rPr>
              <a:t> · CEF</a:t>
            </a:r>
          </a:p>
        </p:txBody>
      </p:sp>
      <p:sp>
        <p:nvSpPr>
          <p:cNvPr id="390" name="cef-flow"/>
          <p:cNvSpPr txBox="1"/>
          <p:nvPr/>
        </p:nvSpPr>
        <p:spPr>
          <a:xfrm>
            <a:off x="512444" y="2419350"/>
            <a:ext cx="5052062" cy="36195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lnSpc>
                <a:spcPct val="90000"/>
              </a:lnSpc>
              <a:defRPr b="1" sz="1400">
                <a:solidFill>
                  <a:srgbClr val="111318"/>
                </a:solidFill>
                <a:latin typeface="Menlo Regular"/>
                <a:ea typeface="Menlo Regular"/>
                <a:cs typeface="Menlo Regular"/>
                <a:sym typeface="Menlo Regular"/>
              </a:defRPr>
            </a:pPr>
            <a:r>
              <a:t>Requirement  </a:t>
            </a:r>
            <a:r>
              <a:rPr sz="1800"/>
              <a:t>↔</a:t>
            </a:r>
            <a:r>
              <a:t>  Generated Spec</a:t>
            </a:r>
          </a:p>
        </p:txBody>
      </p:sp>
      <p:sp>
        <p:nvSpPr>
          <p:cNvPr id="391" name="pre"/>
          <p:cNvSpPr txBox="1"/>
          <p:nvPr/>
        </p:nvSpPr>
        <p:spPr>
          <a:xfrm>
            <a:off x="512444" y="3009900"/>
            <a:ext cx="1051562" cy="32385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86968">
              <a:defRPr sz="1358">
                <a:solidFill>
                  <a:srgbClr val="111318"/>
                </a:solidFill>
                <a:latin typeface="汉仪大宋简"/>
                <a:ea typeface="汉仪大宋简"/>
                <a:cs typeface="汉仪大宋简"/>
                <a:sym typeface="汉仪大宋简"/>
              </a:defRPr>
            </a:lvl1pPr>
          </a:lstStyle>
          <a:p>
            <a:pPr/>
            <a:r>
              <a:t>前置条件</a:t>
            </a:r>
          </a:p>
        </p:txBody>
      </p:sp>
      <p:sp>
        <p:nvSpPr>
          <p:cNvPr id="392" name="pre-eq"/>
          <p:cNvSpPr txBox="1"/>
          <p:nvPr/>
        </p:nvSpPr>
        <p:spPr>
          <a:xfrm>
            <a:off x="1769744" y="3009900"/>
            <a:ext cx="3813812" cy="32385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86968">
              <a:lnSpc>
                <a:spcPct val="90000"/>
              </a:lnSpc>
              <a:defRPr sz="1358">
                <a:solidFill>
                  <a:srgbClr val="111318"/>
                </a:solidFill>
                <a:latin typeface="Menlo Regular"/>
                <a:ea typeface="Menlo Regular"/>
                <a:cs typeface="Menlo Regular"/>
                <a:sym typeface="Menlo Regular"/>
              </a:defRPr>
            </a:lvl1pPr>
          </a:lstStyle>
          <a:p>
            <a:pPr/>
            <a:r>
              <a:t>目标 requires  ⊨  生成 requires</a:t>
            </a:r>
          </a:p>
        </p:txBody>
      </p:sp>
      <p:sp>
        <p:nvSpPr>
          <p:cNvPr id="393" name="pre-why"/>
          <p:cNvSpPr txBox="1"/>
          <p:nvPr/>
        </p:nvSpPr>
        <p:spPr>
          <a:xfrm>
            <a:off x="1769744" y="3390900"/>
            <a:ext cx="3242312" cy="30480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86968">
              <a:defRPr sz="1261">
                <a:solidFill>
                  <a:srgbClr val="5F6673"/>
                </a:solidFill>
                <a:latin typeface="HYDaSongJ Regular"/>
                <a:ea typeface="HYDaSongJ Regular"/>
                <a:cs typeface="HYDaSongJ Regular"/>
                <a:sym typeface="HYDaSongJ Regular"/>
              </a:defRPr>
            </a:lvl1pPr>
          </a:lstStyle>
          <a:p>
            <a:pPr/>
            <a:r>
              <a:t>不能排除本应允许的输入</a:t>
            </a:r>
          </a:p>
        </p:txBody>
      </p:sp>
      <p:sp>
        <p:nvSpPr>
          <p:cNvPr id="394" name="post"/>
          <p:cNvSpPr txBox="1"/>
          <p:nvPr/>
        </p:nvSpPr>
        <p:spPr>
          <a:xfrm>
            <a:off x="512444" y="3924300"/>
            <a:ext cx="1099187" cy="32385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defRPr b="1" sz="1200">
                <a:solidFill>
                  <a:srgbClr val="111318"/>
                </a:solidFill>
                <a:latin typeface="HYDaSongJ Regular"/>
                <a:ea typeface="HYDaSongJ Regular"/>
                <a:cs typeface="HYDaSongJ Regular"/>
                <a:sym typeface="HYDaSongJ Regular"/>
              </a:defRPr>
            </a:pPr>
            <a:r>
              <a:t>后置</a:t>
            </a:r>
            <a:r>
              <a:rPr b="0">
                <a:latin typeface="PingFang SC Semibold"/>
                <a:ea typeface="PingFang SC Semibold"/>
                <a:cs typeface="PingFang SC Semibold"/>
                <a:sym typeface="PingFang SC Semibold"/>
              </a:rPr>
              <a:t> / frame</a:t>
            </a:r>
          </a:p>
        </p:txBody>
      </p:sp>
      <p:sp>
        <p:nvSpPr>
          <p:cNvPr id="395" name="post-eq"/>
          <p:cNvSpPr txBox="1"/>
          <p:nvPr/>
        </p:nvSpPr>
        <p:spPr>
          <a:xfrm>
            <a:off x="1769744" y="3924300"/>
            <a:ext cx="3813812" cy="32385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86968">
              <a:lnSpc>
                <a:spcPct val="90000"/>
              </a:lnSpc>
              <a:defRPr sz="1358">
                <a:solidFill>
                  <a:srgbClr val="111318"/>
                </a:solidFill>
                <a:latin typeface="Menlo Regular"/>
                <a:ea typeface="Menlo Regular"/>
                <a:cs typeface="Menlo Regular"/>
                <a:sym typeface="Menlo Regular"/>
              </a:defRPr>
            </a:lvl1pPr>
          </a:lstStyle>
          <a:p>
            <a:pPr/>
            <a:r>
              <a:t>生成 clauses  ⊨  目标 clauses</a:t>
            </a:r>
          </a:p>
        </p:txBody>
      </p:sp>
      <p:sp>
        <p:nvSpPr>
          <p:cNvPr id="396" name="post-why"/>
          <p:cNvSpPr txBox="1"/>
          <p:nvPr/>
        </p:nvSpPr>
        <p:spPr>
          <a:xfrm>
            <a:off x="1769744" y="4305300"/>
            <a:ext cx="3242312" cy="30480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86968">
              <a:defRPr sz="1261">
                <a:solidFill>
                  <a:srgbClr val="5F6673"/>
                </a:solidFill>
                <a:latin typeface="HYDaSongJ Regular"/>
                <a:ea typeface="HYDaSongJ Regular"/>
                <a:cs typeface="HYDaSongJ Regular"/>
                <a:sym typeface="HYDaSongJ Regular"/>
              </a:defRPr>
            </a:lvl1pPr>
          </a:lstStyle>
          <a:p>
            <a:pPr/>
            <a:r>
              <a:t>必须足够强，能够推出目标行为</a:t>
            </a:r>
          </a:p>
        </p:txBody>
      </p:sp>
      <p:sp>
        <p:nvSpPr>
          <p:cNvPr id="397" name="evaluation-divider"/>
          <p:cNvSpPr/>
          <p:nvPr/>
        </p:nvSpPr>
        <p:spPr>
          <a:xfrm flipH="1">
            <a:off x="6067424" y="1876425"/>
            <a:ext cx="1" cy="2857501"/>
          </a:xfrm>
          <a:prstGeom prst="line">
            <a:avLst/>
          </a:prstGeom>
          <a:ln w="19050">
            <a:solidFill>
              <a:srgbClr val="D8DCE3"/>
            </a:solidFill>
          </a:ln>
        </p:spPr>
        <p:txBody>
          <a:bodyPr lIns="0" tIns="0" rIns="0" bIns="0"/>
          <a:lstStyle/>
          <a:p>
            <a:pPr/>
          </a:p>
        </p:txBody>
      </p:sp>
      <p:sp>
        <p:nvSpPr>
          <p:cNvPr id="398" name="verify-step"/>
          <p:cNvSpPr txBox="1"/>
          <p:nvPr/>
        </p:nvSpPr>
        <p:spPr>
          <a:xfrm>
            <a:off x="6684644" y="1885950"/>
            <a:ext cx="583567" cy="5105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solidFill>
                  <a:srgbClr val="158463"/>
                </a:solidFill>
                <a:latin typeface="PingFang SC Semibold"/>
                <a:ea typeface="PingFang SC Semibold"/>
                <a:cs typeface="PingFang SC Semibold"/>
                <a:sym typeface="PingFang SC Semibold"/>
              </a:defRPr>
            </a:lvl1pPr>
          </a:lstStyle>
          <a:p>
            <a:pPr/>
            <a:r>
              <a:t>02</a:t>
            </a:r>
          </a:p>
        </p:txBody>
      </p:sp>
      <p:sp>
        <p:nvSpPr>
          <p:cNvPr id="399" name="verify-title"/>
          <p:cNvSpPr txBox="1"/>
          <p:nvPr/>
        </p:nvSpPr>
        <p:spPr>
          <a:xfrm>
            <a:off x="7284719" y="1847850"/>
            <a:ext cx="4004312" cy="5105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2400">
                <a:solidFill>
                  <a:srgbClr val="158463"/>
                </a:solidFill>
                <a:latin typeface="HYDaSongJ Regular"/>
                <a:ea typeface="HYDaSongJ Regular"/>
                <a:cs typeface="HYDaSongJ Regular"/>
                <a:sym typeface="HYDaSongJ Regular"/>
              </a:defRPr>
            </a:pPr>
            <a:r>
              <a:t>实现检查</a:t>
            </a:r>
            <a:r>
              <a:rPr b="0">
                <a:latin typeface="PingFang SC Semibold"/>
                <a:ea typeface="PingFang SC Semibold"/>
                <a:cs typeface="PingFang SC Semibold"/>
                <a:sym typeface="PingFang SC Semibold"/>
              </a:rPr>
              <a:t> · Verification</a:t>
            </a:r>
          </a:p>
        </p:txBody>
      </p:sp>
      <p:sp>
        <p:nvSpPr>
          <p:cNvPr id="400" name="verify-flow"/>
          <p:cNvSpPr txBox="1"/>
          <p:nvPr/>
        </p:nvSpPr>
        <p:spPr>
          <a:xfrm>
            <a:off x="6684644" y="2419350"/>
            <a:ext cx="4671062" cy="36195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b="1" sz="1600">
                <a:solidFill>
                  <a:srgbClr val="111318"/>
                </a:solidFill>
                <a:latin typeface="Menlo Regular"/>
                <a:ea typeface="Menlo Regular"/>
                <a:cs typeface="Menlo Regular"/>
                <a:sym typeface="Menlo Regular"/>
              </a:defRPr>
            </a:lvl1pPr>
          </a:lstStyle>
          <a:p>
            <a:pPr/>
            <a:r>
              <a:t>Generated Spec + Code  →  Verifier</a:t>
            </a:r>
          </a:p>
        </p:txBody>
      </p:sp>
      <p:sp>
        <p:nvSpPr>
          <p:cNvPr id="401" name="verify-sentence"/>
          <p:cNvSpPr txBox="1"/>
          <p:nvPr/>
        </p:nvSpPr>
        <p:spPr>
          <a:xfrm>
            <a:off x="6914514" y="3162935"/>
            <a:ext cx="3601086" cy="9144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lgn="ctr">
              <a:defRPr>
                <a:solidFill>
                  <a:srgbClr val="111318"/>
                </a:solidFill>
                <a:latin typeface="HYDaSongJ Regular"/>
                <a:ea typeface="HYDaSongJ Regular"/>
                <a:cs typeface="HYDaSongJ Regular"/>
                <a:sym typeface="HYDaSongJ Regular"/>
              </a:defRPr>
            </a:pPr>
            <a:r>
              <a:t>语言原生验证器检查生成代码是否满足其实际</a:t>
            </a:r>
            <a:r>
              <a:t>生成规格</a:t>
            </a:r>
            <a:r>
              <a:t>。</a:t>
            </a:r>
          </a:p>
        </p:txBody>
      </p:sp>
      <p:sp>
        <p:nvSpPr>
          <p:cNvPr id="402" name="verify-tools"/>
          <p:cNvSpPr txBox="1"/>
          <p:nvPr/>
        </p:nvSpPr>
        <p:spPr>
          <a:xfrm>
            <a:off x="6779894" y="4077334"/>
            <a:ext cx="4671062" cy="3486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sz="1400">
                <a:solidFill>
                  <a:srgbClr val="5F6673"/>
                </a:solidFill>
                <a:latin typeface="PingFang SC Semibold"/>
                <a:ea typeface="PingFang SC Semibold"/>
                <a:cs typeface="PingFang SC Semibold"/>
                <a:sym typeface="PingFang SC Semibold"/>
              </a:defRPr>
            </a:lvl1pPr>
          </a:lstStyle>
          <a:p>
            <a:pPr/>
            <a:r>
              <a:t>Frama-C/WP · OpenJML · Verus · Nagini</a:t>
            </a:r>
          </a:p>
        </p:txBody>
      </p:sp>
      <p:sp>
        <p:nvSpPr>
          <p:cNvPr id="403" name="metric-top"/>
          <p:cNvSpPr/>
          <p:nvPr/>
        </p:nvSpPr>
        <p:spPr>
          <a:xfrm>
            <a:off x="466725" y="4972050"/>
            <a:ext cx="11029951" cy="0"/>
          </a:xfrm>
          <a:prstGeom prst="line">
            <a:avLst/>
          </a:prstGeom>
          <a:ln>
            <a:solidFill>
              <a:srgbClr val="D8DCE3"/>
            </a:solidFill>
          </a:ln>
        </p:spPr>
        <p:txBody>
          <a:bodyPr lIns="0" tIns="0" rIns="0" bIns="0"/>
          <a:lstStyle/>
          <a:p>
            <a:pPr/>
          </a:p>
        </p:txBody>
      </p:sp>
      <p:sp>
        <p:nvSpPr>
          <p:cNvPr id="404" name="metric-name-0"/>
          <p:cNvSpPr txBox="1"/>
          <p:nvPr/>
        </p:nvSpPr>
        <p:spPr>
          <a:xfrm>
            <a:off x="512444" y="5219700"/>
            <a:ext cx="3051812" cy="4089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2367F2"/>
                </a:solidFill>
                <a:latin typeface="PingFang SC Semibold"/>
                <a:ea typeface="PingFang SC Semibold"/>
                <a:cs typeface="PingFang SC Semibold"/>
                <a:sym typeface="PingFang SC Semibold"/>
              </a:defRPr>
            </a:lvl1pPr>
          </a:lstStyle>
          <a:p>
            <a:pPr/>
            <a:r>
              <a:t>Spec coverage</a:t>
            </a:r>
          </a:p>
        </p:txBody>
      </p:sp>
      <p:sp>
        <p:nvSpPr>
          <p:cNvPr id="405" name="metric-desc-0"/>
          <p:cNvSpPr txBox="1"/>
          <p:nvPr/>
        </p:nvSpPr>
        <p:spPr>
          <a:xfrm>
            <a:off x="512444" y="5657850"/>
            <a:ext cx="3051812" cy="4089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5F6673"/>
                </a:solidFill>
                <a:latin typeface="HYDaSongJ Regular"/>
                <a:ea typeface="HYDaSongJ Regular"/>
                <a:cs typeface="HYDaSongJ Regular"/>
                <a:sym typeface="HYDaSongJ Regular"/>
              </a:defRPr>
            </a:lvl1pPr>
          </a:lstStyle>
          <a:p>
            <a:pPr/>
            <a:r>
              <a:t>需求语义覆盖</a:t>
            </a:r>
          </a:p>
        </p:txBody>
      </p:sp>
      <p:sp>
        <p:nvSpPr>
          <p:cNvPr id="406" name="metric-divider-1"/>
          <p:cNvSpPr/>
          <p:nvPr/>
        </p:nvSpPr>
        <p:spPr>
          <a:xfrm>
            <a:off x="4067175" y="5219700"/>
            <a:ext cx="0" cy="876301"/>
          </a:xfrm>
          <a:prstGeom prst="line">
            <a:avLst/>
          </a:prstGeom>
          <a:ln>
            <a:solidFill>
              <a:srgbClr val="D8DCE3"/>
            </a:solidFill>
          </a:ln>
        </p:spPr>
        <p:txBody>
          <a:bodyPr lIns="0" tIns="0" rIns="0" bIns="0"/>
          <a:lstStyle/>
          <a:p>
            <a:pPr/>
          </a:p>
        </p:txBody>
      </p:sp>
      <p:sp>
        <p:nvSpPr>
          <p:cNvPr id="407" name="metric-name-1"/>
          <p:cNvSpPr txBox="1"/>
          <p:nvPr/>
        </p:nvSpPr>
        <p:spPr>
          <a:xfrm>
            <a:off x="4322444" y="5219700"/>
            <a:ext cx="3051812" cy="4089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158463"/>
                </a:solidFill>
                <a:latin typeface="PingFang SC Semibold"/>
                <a:ea typeface="PingFang SC Semibold"/>
                <a:cs typeface="PingFang SC Semibold"/>
                <a:sym typeface="PingFang SC Semibold"/>
              </a:defRPr>
            </a:lvl1pPr>
          </a:lstStyle>
          <a:p>
            <a:pPr/>
            <a:r>
              <a:t>Code validity</a:t>
            </a:r>
          </a:p>
        </p:txBody>
      </p:sp>
      <p:sp>
        <p:nvSpPr>
          <p:cNvPr id="408" name="metric-desc-1"/>
          <p:cNvSpPr txBox="1"/>
          <p:nvPr/>
        </p:nvSpPr>
        <p:spPr>
          <a:xfrm>
            <a:off x="4322444" y="5657850"/>
            <a:ext cx="3051812" cy="4089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5F6673"/>
                </a:solidFill>
                <a:latin typeface="HYDaSongJ Regular"/>
                <a:ea typeface="HYDaSongJ Regular"/>
                <a:cs typeface="HYDaSongJ Regular"/>
                <a:sym typeface="HYDaSongJ Regular"/>
              </a:defRPr>
            </a:lvl1pPr>
          </a:lstStyle>
          <a:p>
            <a:pPr/>
            <a:r>
              <a:t>对生成规格验证通过</a:t>
            </a:r>
          </a:p>
        </p:txBody>
      </p:sp>
      <p:sp>
        <p:nvSpPr>
          <p:cNvPr id="409" name="metric-divider-2"/>
          <p:cNvSpPr/>
          <p:nvPr/>
        </p:nvSpPr>
        <p:spPr>
          <a:xfrm>
            <a:off x="7877175" y="5219700"/>
            <a:ext cx="0" cy="876301"/>
          </a:xfrm>
          <a:prstGeom prst="line">
            <a:avLst/>
          </a:prstGeom>
          <a:ln>
            <a:solidFill>
              <a:srgbClr val="D8DCE3"/>
            </a:solidFill>
          </a:ln>
        </p:spPr>
        <p:txBody>
          <a:bodyPr lIns="0" tIns="0" rIns="0" bIns="0"/>
          <a:lstStyle/>
          <a:p>
            <a:pPr/>
          </a:p>
        </p:txBody>
      </p:sp>
      <p:sp>
        <p:nvSpPr>
          <p:cNvPr id="410" name="metric-name-2"/>
          <p:cNvSpPr txBox="1"/>
          <p:nvPr/>
        </p:nvSpPr>
        <p:spPr>
          <a:xfrm>
            <a:off x="8132444" y="5219700"/>
            <a:ext cx="3051812" cy="4089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111318"/>
                </a:solidFill>
                <a:latin typeface="PingFang SC Semibold"/>
                <a:ea typeface="PingFang SC Semibold"/>
                <a:cs typeface="PingFang SC Semibold"/>
                <a:sym typeface="PingFang SC Semibold"/>
              </a:defRPr>
            </a:lvl1pPr>
          </a:lstStyle>
          <a:p>
            <a:pPr/>
            <a:r>
              <a:t>Joint success</a:t>
            </a:r>
          </a:p>
        </p:txBody>
      </p:sp>
      <p:sp>
        <p:nvSpPr>
          <p:cNvPr id="411" name="metric-desc-2"/>
          <p:cNvSpPr txBox="1"/>
          <p:nvPr/>
        </p:nvSpPr>
        <p:spPr>
          <a:xfrm>
            <a:off x="8132444" y="5657850"/>
            <a:ext cx="3051812" cy="4089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5F6673"/>
                </a:solidFill>
                <a:latin typeface="HYDaSongJ Regular"/>
                <a:ea typeface="HYDaSongJ Regular"/>
                <a:cs typeface="HYDaSongJ Regular"/>
                <a:sym typeface="HYDaSongJ Regular"/>
              </a:defRPr>
            </a:lvl1pPr>
          </a:lstStyle>
          <a:p>
            <a:pPr/>
            <a:r>
              <a:t>完整覆盖且验证通过</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32" name="组合 32"/>
          <p:cNvGrpSpPr/>
          <p:nvPr/>
        </p:nvGrpSpPr>
        <p:grpSpPr>
          <a:xfrm>
            <a:off x="-5080" y="-1"/>
            <a:ext cx="12197716" cy="1025526"/>
            <a:chOff x="0" y="0"/>
            <a:chExt cx="12197715" cy="1025525"/>
          </a:xfrm>
        </p:grpSpPr>
        <p:grpSp>
          <p:nvGrpSpPr>
            <p:cNvPr id="428" name="组合 33"/>
            <p:cNvGrpSpPr/>
            <p:nvPr/>
          </p:nvGrpSpPr>
          <p:grpSpPr>
            <a:xfrm>
              <a:off x="-1" y="-1"/>
              <a:ext cx="12194444" cy="1025478"/>
              <a:chOff x="0" y="0"/>
              <a:chExt cx="12194442" cy="1025476"/>
            </a:xfrm>
          </p:grpSpPr>
          <p:grpSp>
            <p:nvGrpSpPr>
              <p:cNvPr id="417" name="组合 34"/>
              <p:cNvGrpSpPr/>
              <p:nvPr/>
            </p:nvGrpSpPr>
            <p:grpSpPr>
              <a:xfrm>
                <a:off x="4054654" y="0"/>
                <a:ext cx="4069895" cy="1025477"/>
                <a:chOff x="0" y="0"/>
                <a:chExt cx="4069893" cy="1025476"/>
              </a:xfrm>
            </p:grpSpPr>
            <p:pic>
              <p:nvPicPr>
                <p:cNvPr id="413" name="图片 35" descr="图片 3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414" name="图片 36" descr="图片 3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415" name="图片 37" descr="图片 37"/>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416" name="图片 40" descr="图片 4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422" name="组合 43"/>
              <p:cNvGrpSpPr/>
              <p:nvPr/>
            </p:nvGrpSpPr>
            <p:grpSpPr>
              <a:xfrm>
                <a:off x="8124548" y="0"/>
                <a:ext cx="4069895" cy="1025477"/>
                <a:chOff x="0" y="0"/>
                <a:chExt cx="4069893" cy="1025476"/>
              </a:xfrm>
            </p:grpSpPr>
            <p:pic>
              <p:nvPicPr>
                <p:cNvPr id="418" name="图片 45" descr="图片 4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419" name="图片 46" descr="图片 4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420" name="图片 48" descr="图片 48"/>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421" name="图片 50" descr="图片 5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427" name="组合 51"/>
              <p:cNvGrpSpPr/>
              <p:nvPr/>
            </p:nvGrpSpPr>
            <p:grpSpPr>
              <a:xfrm>
                <a:off x="-1" y="0"/>
                <a:ext cx="4069895" cy="1025477"/>
                <a:chOff x="0" y="0"/>
                <a:chExt cx="4069893" cy="1025476"/>
              </a:xfrm>
            </p:grpSpPr>
            <p:pic>
              <p:nvPicPr>
                <p:cNvPr id="423" name="图片 52" descr="图片 52"/>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424" name="图片 53" descr="图片 53"/>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425" name="图片 54" descr="图片 54"/>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426" name="图片 55" descr="图片 55"/>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pic>
          <p:nvPicPr>
            <p:cNvPr id="429" name="图片 56" descr="图片 56"/>
            <p:cNvPicPr>
              <a:picLocks noChangeAspect="1"/>
            </p:cNvPicPr>
            <p:nvPr/>
          </p:nvPicPr>
          <p:blipFill>
            <a:blip r:embed="rId3">
              <a:extLst/>
            </a:blip>
            <a:srcRect l="0" t="32829" r="0" b="14951"/>
            <a:stretch>
              <a:fillRect/>
            </a:stretch>
          </p:blipFill>
          <p:spPr>
            <a:xfrm>
              <a:off x="7513955" y="-1"/>
              <a:ext cx="4683761" cy="1009017"/>
            </a:xfrm>
            <a:prstGeom prst="rect">
              <a:avLst/>
            </a:prstGeom>
            <a:ln w="12700" cap="flat">
              <a:noFill/>
              <a:miter lim="400000"/>
            </a:ln>
            <a:effectLst/>
          </p:spPr>
        </p:pic>
        <p:sp>
          <p:nvSpPr>
            <p:cNvPr id="430" name="矩形 57"/>
            <p:cNvSpPr/>
            <p:nvPr/>
          </p:nvSpPr>
          <p:spPr>
            <a:xfrm>
              <a:off x="5080" y="0"/>
              <a:ext cx="12192001" cy="1025525"/>
            </a:xfrm>
            <a:prstGeom prst="rect">
              <a:avLst/>
            </a:prstGeom>
            <a:gradFill flip="none" rotWithShape="1">
              <a:gsLst>
                <a:gs pos="37000">
                  <a:srgbClr val="A23838"/>
                </a:gs>
                <a:gs pos="70000">
                  <a:srgbClr val="C28060"/>
                </a:gs>
                <a:gs pos="100000">
                  <a:srgbClr val="E1C888">
                    <a:alpha val="36000"/>
                  </a:srgbClr>
                </a:gs>
              </a:gsLst>
              <a:lin ang="2700000" scaled="0"/>
            </a:gradFill>
            <a:ln w="12700" cap="flat">
              <a:noFill/>
              <a:miter lim="400000"/>
            </a:ln>
            <a:effectLst/>
          </p:spPr>
          <p:txBody>
            <a:bodyPr wrap="square" lIns="0" tIns="0" rIns="0" bIns="0" numCol="1" anchor="ctr">
              <a:noAutofit/>
            </a:bodyPr>
            <a:lstStyle/>
            <a:p>
              <a:pPr algn="ctr">
                <a:defRPr>
                  <a:solidFill>
                    <a:srgbClr val="FFFFFF"/>
                  </a:solidFill>
                  <a:latin typeface="Segoe UI Light"/>
                  <a:ea typeface="Segoe UI Light"/>
                  <a:cs typeface="Segoe UI Light"/>
                  <a:sym typeface="Segoe UI Light"/>
                </a:defRPr>
              </a:pPr>
            </a:p>
          </p:txBody>
        </p:sp>
        <p:pic>
          <p:nvPicPr>
            <p:cNvPr id="431" name="图片 58" descr="图片 58"/>
            <p:cNvPicPr>
              <a:picLocks noChangeAspect="1"/>
            </p:cNvPicPr>
            <p:nvPr/>
          </p:nvPicPr>
          <p:blipFill>
            <a:blip r:embed="rId4">
              <a:extLst/>
            </a:blip>
            <a:stretch>
              <a:fillRect/>
            </a:stretch>
          </p:blipFill>
          <p:spPr>
            <a:xfrm>
              <a:off x="10100310" y="248919"/>
              <a:ext cx="1814831" cy="511176"/>
            </a:xfrm>
            <a:prstGeom prst="rect">
              <a:avLst/>
            </a:prstGeom>
            <a:ln w="12700" cap="flat">
              <a:noFill/>
              <a:miter lim="400000"/>
            </a:ln>
            <a:effectLst/>
          </p:spPr>
        </p:pic>
      </p:grpSp>
      <p:sp>
        <p:nvSpPr>
          <p:cNvPr id="433" name="矩形 59"/>
          <p:cNvSpPr/>
          <p:nvPr/>
        </p:nvSpPr>
        <p:spPr>
          <a:xfrm>
            <a:off x="0" y="6548201"/>
            <a:ext cx="12192000" cy="309799"/>
          </a:xfrm>
          <a:prstGeom prst="rect">
            <a:avLst/>
          </a:prstGeom>
          <a:solidFill>
            <a:srgbClr val="A23838"/>
          </a:solidFill>
          <a:ln w="12700">
            <a:miter lim="400000"/>
          </a:ln>
        </p:spPr>
        <p:txBody>
          <a:bodyPr lIns="0" tIns="0" rIns="0" bIns="0" anchor="ctr"/>
          <a:lstStyle/>
          <a:p>
            <a:pPr algn="ctr">
              <a:defRPr>
                <a:solidFill>
                  <a:srgbClr val="FFFFFF"/>
                </a:solidFill>
              </a:defRPr>
            </a:pPr>
          </a:p>
        </p:txBody>
      </p:sp>
      <p:sp>
        <p:nvSpPr>
          <p:cNvPr id="434" name="标题 62"/>
          <p:cNvSpPr txBox="1"/>
          <p:nvPr>
            <p:ph type="title"/>
          </p:nvPr>
        </p:nvSpPr>
        <p:spPr>
          <a:xfrm>
            <a:off x="346074" y="184150"/>
            <a:ext cx="9625967" cy="685800"/>
          </a:xfrm>
          <a:prstGeom prst="rect">
            <a:avLst/>
          </a:prstGeom>
        </p:spPr>
        <p:txBody>
          <a:bodyPr/>
          <a:lstStyle>
            <a:lvl1pPr>
              <a:defRPr sz="3000">
                <a:solidFill>
                  <a:srgbClr val="FFFFFF"/>
                </a:solidFill>
                <a:latin typeface="汉仪大宋简"/>
                <a:ea typeface="汉仪大宋简"/>
                <a:cs typeface="汉仪大宋简"/>
                <a:sym typeface="汉仪大宋简"/>
              </a:defRPr>
            </a:lvl1pPr>
          </a:lstStyle>
          <a:p>
            <a:pPr/>
            <a:r>
              <a:t>形式化可信代码生成基准</a:t>
            </a:r>
          </a:p>
        </p:txBody>
      </p:sp>
      <p:sp>
        <p:nvSpPr>
          <p:cNvPr id="435" name="title-9"/>
          <p:cNvSpPr txBox="1"/>
          <p:nvPr/>
        </p:nvSpPr>
        <p:spPr>
          <a:xfrm>
            <a:off x="445769" y="1165860"/>
            <a:ext cx="10957562" cy="6858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defRPr sz="3100">
                <a:solidFill>
                  <a:srgbClr val="111318"/>
                </a:solidFill>
                <a:latin typeface="PingFang SC Semibold"/>
                <a:ea typeface="PingFang SC Semibold"/>
                <a:cs typeface="PingFang SC Semibold"/>
                <a:sym typeface="PingFang SC Semibold"/>
              </a:defRPr>
            </a:pPr>
            <a:r>
              <a:t>Joint success </a:t>
            </a:r>
            <a:r>
              <a:rPr b="1">
                <a:latin typeface="HYDaSongJ Regular"/>
                <a:ea typeface="HYDaSongJ Regular"/>
                <a:cs typeface="HYDaSongJ Regular"/>
                <a:sym typeface="HYDaSongJ Regular"/>
              </a:rPr>
              <a:t>揭示明显的模型与语言差异</a:t>
            </a:r>
          </a:p>
        </p:txBody>
      </p:sp>
      <p:sp>
        <p:nvSpPr>
          <p:cNvPr id="436" name="chart-subtitle"/>
          <p:cNvSpPr txBox="1"/>
          <p:nvPr/>
        </p:nvSpPr>
        <p:spPr>
          <a:xfrm>
            <a:off x="445769" y="1742439"/>
            <a:ext cx="10195562" cy="408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5F6673"/>
                </a:solidFill>
                <a:latin typeface="HYDaSongJ Regular"/>
                <a:ea typeface="HYDaSongJ Regular"/>
                <a:cs typeface="HYDaSongJ Regular"/>
                <a:sym typeface="HYDaSongJ Regular"/>
              </a:defRPr>
            </a:lvl1pPr>
          </a:lstStyle>
          <a:p>
            <a:pPr/>
            <a:r>
              <a:t>每个柱表示 100 道题中同时满足“规格完整 + 代码验证通过”的比例</a:t>
            </a:r>
          </a:p>
        </p:txBody>
      </p:sp>
      <p:graphicFrame>
        <p:nvGraphicFramePr>
          <p:cNvPr id="437" name="Chart"/>
          <p:cNvGraphicFramePr/>
          <p:nvPr/>
        </p:nvGraphicFramePr>
        <p:xfrm>
          <a:off x="459845" y="2084070"/>
          <a:ext cx="10825693" cy="3752639"/>
        </p:xfrm>
        <a:graphic xmlns:a="http://schemas.openxmlformats.org/drawingml/2006/main">
          <a:graphicData uri="http://schemas.openxmlformats.org/drawingml/2006/chart">
            <c:chart xmlns:c="http://schemas.openxmlformats.org/drawingml/2006/chart" r:id="rId5"/>
          </a:graphicData>
        </a:graphic>
      </p:graphicFrame>
      <p:sp>
        <p:nvSpPr>
          <p:cNvPr id="438" name="result-bottom"/>
          <p:cNvSpPr txBox="1"/>
          <p:nvPr/>
        </p:nvSpPr>
        <p:spPr>
          <a:xfrm>
            <a:off x="1106804" y="6005195"/>
            <a:ext cx="9534527"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solidFill>
                  <a:srgbClr val="843F0B"/>
                </a:solidFill>
                <a:latin typeface="HYDaSongJ Regular"/>
                <a:ea typeface="HYDaSongJ Regular"/>
                <a:cs typeface="HYDaSongJ Regular"/>
                <a:sym typeface="HYDaSongJ Regular"/>
              </a:defRPr>
            </a:lvl1pPr>
          </a:lstStyle>
          <a:p>
            <a:pPr/>
            <a:r>
              <a:t>挑战仍然显著：C 语言最佳仅 32%；全部 16 个模型×语言组合都未超过 76%。</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59" name="组合 32"/>
          <p:cNvGrpSpPr/>
          <p:nvPr/>
        </p:nvGrpSpPr>
        <p:grpSpPr>
          <a:xfrm>
            <a:off x="-5080" y="-1"/>
            <a:ext cx="12197716" cy="1025526"/>
            <a:chOff x="0" y="0"/>
            <a:chExt cx="12197715" cy="1025525"/>
          </a:xfrm>
        </p:grpSpPr>
        <p:grpSp>
          <p:nvGrpSpPr>
            <p:cNvPr id="455" name="组合 33"/>
            <p:cNvGrpSpPr/>
            <p:nvPr/>
          </p:nvGrpSpPr>
          <p:grpSpPr>
            <a:xfrm>
              <a:off x="-1" y="-1"/>
              <a:ext cx="12194444" cy="1025478"/>
              <a:chOff x="0" y="0"/>
              <a:chExt cx="12194442" cy="1025476"/>
            </a:xfrm>
          </p:grpSpPr>
          <p:grpSp>
            <p:nvGrpSpPr>
              <p:cNvPr id="444" name="组合 34"/>
              <p:cNvGrpSpPr/>
              <p:nvPr/>
            </p:nvGrpSpPr>
            <p:grpSpPr>
              <a:xfrm>
                <a:off x="4054654" y="0"/>
                <a:ext cx="4069895" cy="1025477"/>
                <a:chOff x="0" y="0"/>
                <a:chExt cx="4069893" cy="1025476"/>
              </a:xfrm>
            </p:grpSpPr>
            <p:pic>
              <p:nvPicPr>
                <p:cNvPr id="440" name="图片 35" descr="图片 3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441" name="图片 36" descr="图片 3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442" name="图片 37" descr="图片 37"/>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443" name="图片 40" descr="图片 4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449" name="组合 43"/>
              <p:cNvGrpSpPr/>
              <p:nvPr/>
            </p:nvGrpSpPr>
            <p:grpSpPr>
              <a:xfrm>
                <a:off x="8124548" y="0"/>
                <a:ext cx="4069895" cy="1025477"/>
                <a:chOff x="0" y="0"/>
                <a:chExt cx="4069893" cy="1025476"/>
              </a:xfrm>
            </p:grpSpPr>
            <p:pic>
              <p:nvPicPr>
                <p:cNvPr id="445" name="图片 45" descr="图片 4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446" name="图片 46" descr="图片 4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447" name="图片 48" descr="图片 48"/>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448" name="图片 50" descr="图片 5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454" name="组合 51"/>
              <p:cNvGrpSpPr/>
              <p:nvPr/>
            </p:nvGrpSpPr>
            <p:grpSpPr>
              <a:xfrm>
                <a:off x="-1" y="0"/>
                <a:ext cx="4069895" cy="1025477"/>
                <a:chOff x="0" y="0"/>
                <a:chExt cx="4069893" cy="1025476"/>
              </a:xfrm>
            </p:grpSpPr>
            <p:pic>
              <p:nvPicPr>
                <p:cNvPr id="450" name="图片 52" descr="图片 52"/>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451" name="图片 53" descr="图片 53"/>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452" name="图片 54" descr="图片 54"/>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453" name="图片 55" descr="图片 55"/>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pic>
          <p:nvPicPr>
            <p:cNvPr id="456" name="图片 56" descr="图片 56"/>
            <p:cNvPicPr>
              <a:picLocks noChangeAspect="1"/>
            </p:cNvPicPr>
            <p:nvPr/>
          </p:nvPicPr>
          <p:blipFill>
            <a:blip r:embed="rId3">
              <a:extLst/>
            </a:blip>
            <a:srcRect l="0" t="32829" r="0" b="14951"/>
            <a:stretch>
              <a:fillRect/>
            </a:stretch>
          </p:blipFill>
          <p:spPr>
            <a:xfrm>
              <a:off x="7513955" y="-1"/>
              <a:ext cx="4683761" cy="1009017"/>
            </a:xfrm>
            <a:prstGeom prst="rect">
              <a:avLst/>
            </a:prstGeom>
            <a:ln w="12700" cap="flat">
              <a:noFill/>
              <a:miter lim="400000"/>
            </a:ln>
            <a:effectLst/>
          </p:spPr>
        </p:pic>
        <p:sp>
          <p:nvSpPr>
            <p:cNvPr id="457" name="矩形 57"/>
            <p:cNvSpPr/>
            <p:nvPr/>
          </p:nvSpPr>
          <p:spPr>
            <a:xfrm>
              <a:off x="5080" y="0"/>
              <a:ext cx="12192001" cy="1025525"/>
            </a:xfrm>
            <a:prstGeom prst="rect">
              <a:avLst/>
            </a:prstGeom>
            <a:gradFill flip="none" rotWithShape="1">
              <a:gsLst>
                <a:gs pos="37000">
                  <a:srgbClr val="A23838"/>
                </a:gs>
                <a:gs pos="70000">
                  <a:srgbClr val="C28060"/>
                </a:gs>
                <a:gs pos="100000">
                  <a:srgbClr val="E1C888">
                    <a:alpha val="36000"/>
                  </a:srgbClr>
                </a:gs>
              </a:gsLst>
              <a:lin ang="2700000" scaled="0"/>
            </a:gradFill>
            <a:ln w="12700" cap="flat">
              <a:noFill/>
              <a:miter lim="400000"/>
            </a:ln>
            <a:effectLst/>
          </p:spPr>
          <p:txBody>
            <a:bodyPr wrap="square" lIns="0" tIns="0" rIns="0" bIns="0" numCol="1" anchor="ctr">
              <a:noAutofit/>
            </a:bodyPr>
            <a:lstStyle/>
            <a:p>
              <a:pPr algn="ctr">
                <a:defRPr>
                  <a:solidFill>
                    <a:srgbClr val="FFFFFF"/>
                  </a:solidFill>
                  <a:latin typeface="Segoe UI Light"/>
                  <a:ea typeface="Segoe UI Light"/>
                  <a:cs typeface="Segoe UI Light"/>
                  <a:sym typeface="Segoe UI Light"/>
                </a:defRPr>
              </a:pPr>
            </a:p>
          </p:txBody>
        </p:sp>
        <p:pic>
          <p:nvPicPr>
            <p:cNvPr id="458" name="图片 58" descr="图片 58"/>
            <p:cNvPicPr>
              <a:picLocks noChangeAspect="1"/>
            </p:cNvPicPr>
            <p:nvPr/>
          </p:nvPicPr>
          <p:blipFill>
            <a:blip r:embed="rId4">
              <a:extLst/>
            </a:blip>
            <a:stretch>
              <a:fillRect/>
            </a:stretch>
          </p:blipFill>
          <p:spPr>
            <a:xfrm>
              <a:off x="10100310" y="248919"/>
              <a:ext cx="1814831" cy="511176"/>
            </a:xfrm>
            <a:prstGeom prst="rect">
              <a:avLst/>
            </a:prstGeom>
            <a:ln w="12700" cap="flat">
              <a:noFill/>
              <a:miter lim="400000"/>
            </a:ln>
            <a:effectLst/>
          </p:spPr>
        </p:pic>
      </p:grpSp>
      <p:sp>
        <p:nvSpPr>
          <p:cNvPr id="460" name="矩形 59"/>
          <p:cNvSpPr/>
          <p:nvPr/>
        </p:nvSpPr>
        <p:spPr>
          <a:xfrm>
            <a:off x="0" y="6548201"/>
            <a:ext cx="12192000" cy="309799"/>
          </a:xfrm>
          <a:prstGeom prst="rect">
            <a:avLst/>
          </a:prstGeom>
          <a:solidFill>
            <a:srgbClr val="A23838"/>
          </a:solidFill>
          <a:ln w="12700">
            <a:miter lim="400000"/>
          </a:ln>
        </p:spPr>
        <p:txBody>
          <a:bodyPr lIns="0" tIns="0" rIns="0" bIns="0" anchor="ctr"/>
          <a:lstStyle/>
          <a:p>
            <a:pPr algn="ctr">
              <a:defRPr>
                <a:solidFill>
                  <a:srgbClr val="FFFFFF"/>
                </a:solidFill>
              </a:defRPr>
            </a:pPr>
          </a:p>
        </p:txBody>
      </p:sp>
      <p:sp>
        <p:nvSpPr>
          <p:cNvPr id="461" name="标题 62"/>
          <p:cNvSpPr txBox="1"/>
          <p:nvPr>
            <p:ph type="title"/>
          </p:nvPr>
        </p:nvSpPr>
        <p:spPr>
          <a:xfrm>
            <a:off x="346074" y="184150"/>
            <a:ext cx="9625967" cy="685800"/>
          </a:xfrm>
          <a:prstGeom prst="rect">
            <a:avLst/>
          </a:prstGeom>
        </p:spPr>
        <p:txBody>
          <a:bodyPr/>
          <a:lstStyle>
            <a:lvl1pPr>
              <a:defRPr sz="3000">
                <a:solidFill>
                  <a:srgbClr val="FFFFFF"/>
                </a:solidFill>
                <a:latin typeface="汉仪大宋简"/>
                <a:ea typeface="汉仪大宋简"/>
                <a:cs typeface="汉仪大宋简"/>
                <a:sym typeface="汉仪大宋简"/>
              </a:defRPr>
            </a:lvl1pPr>
          </a:lstStyle>
          <a:p>
            <a:pPr/>
            <a:r>
              <a:t>未来需要解决的问题</a:t>
            </a:r>
          </a:p>
        </p:txBody>
      </p:sp>
      <p:sp>
        <p:nvSpPr>
          <p:cNvPr id="462" name="challenge-1"/>
          <p:cNvSpPr txBox="1"/>
          <p:nvPr/>
        </p:nvSpPr>
        <p:spPr>
          <a:xfrm>
            <a:off x="490854" y="1700529"/>
            <a:ext cx="5052061" cy="4629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defRPr b="1" sz="2100">
                <a:solidFill>
                  <a:srgbClr val="2367F2"/>
                </a:solidFill>
                <a:latin typeface="HYDaSongJ Regular"/>
                <a:ea typeface="HYDaSongJ Regular"/>
                <a:cs typeface="HYDaSongJ Regular"/>
                <a:sym typeface="HYDaSongJ Regular"/>
              </a:defRPr>
            </a:pPr>
            <a:r>
              <a:t>第一步的偏差，会为后续阶段</a:t>
            </a:r>
            <a:r>
              <a:t>累积错误</a:t>
            </a:r>
          </a:p>
        </p:txBody>
      </p:sp>
      <p:sp>
        <p:nvSpPr>
          <p:cNvPr id="463" name="challenge-1-body"/>
          <p:cNvSpPr txBox="1"/>
          <p:nvPr/>
        </p:nvSpPr>
        <p:spPr>
          <a:xfrm>
            <a:off x="490854" y="2252979"/>
            <a:ext cx="5052061" cy="8763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86968">
              <a:defRPr sz="1455">
                <a:solidFill>
                  <a:srgbClr val="111318"/>
                </a:solidFill>
                <a:latin typeface="HYDaSongJ Regular"/>
                <a:ea typeface="HYDaSongJ Regular"/>
                <a:cs typeface="HYDaSongJ Regular"/>
                <a:sym typeface="HYDaSongJ Regular"/>
              </a:defRPr>
            </a:lvl1pPr>
          </a:lstStyle>
          <a:p>
            <a:pPr/>
            <a:r>
              <a:t>完整链路中的错误会逐级累积。规格若遗漏关键语义，代码生成会主动适配这份偏差；即使最终通过验证，也可能只是“正确地满足了错误契约”。</a:t>
            </a:r>
          </a:p>
        </p:txBody>
      </p:sp>
      <p:sp>
        <p:nvSpPr>
          <p:cNvPr id="464" name="example-1-req"/>
          <p:cNvSpPr txBox="1"/>
          <p:nvPr/>
        </p:nvSpPr>
        <p:spPr>
          <a:xfrm>
            <a:off x="490854" y="3681729"/>
            <a:ext cx="5052061" cy="2857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sz="1000">
                <a:solidFill>
                  <a:srgbClr val="111318"/>
                </a:solidFill>
                <a:latin typeface="PingFang SC Semibold"/>
                <a:ea typeface="PingFang SC Semibold"/>
                <a:cs typeface="PingFang SC Semibold"/>
                <a:sym typeface="PingFang SC Semibold"/>
              </a:defRPr>
            </a:lvl1pPr>
          </a:lstStyle>
          <a:p>
            <a:pPr/>
            <a:r>
              <a:t>Requirement   首个目标下标；不存在则 −1</a:t>
            </a:r>
          </a:p>
        </p:txBody>
      </p:sp>
      <p:sp>
        <p:nvSpPr>
          <p:cNvPr id="465" name="example-1-arrow-1"/>
          <p:cNvSpPr txBox="1"/>
          <p:nvPr/>
        </p:nvSpPr>
        <p:spPr>
          <a:xfrm>
            <a:off x="595629" y="3967479"/>
            <a:ext cx="194311" cy="2286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sz="700">
                <a:solidFill>
                  <a:srgbClr val="2367F2"/>
                </a:solidFill>
                <a:latin typeface="PingFang SC Semibold"/>
                <a:ea typeface="PingFang SC Semibold"/>
                <a:cs typeface="PingFang SC Semibold"/>
                <a:sym typeface="PingFang SC Semibold"/>
              </a:defRPr>
            </a:lvl1pPr>
          </a:lstStyle>
          <a:p>
            <a:pPr/>
            <a:r>
              <a:t>↓</a:t>
            </a:r>
          </a:p>
        </p:txBody>
      </p:sp>
      <p:sp>
        <p:nvSpPr>
          <p:cNvPr id="466" name="example-1-spec"/>
          <p:cNvSpPr txBox="1"/>
          <p:nvPr/>
        </p:nvSpPr>
        <p:spPr>
          <a:xfrm>
            <a:off x="490854" y="4215129"/>
            <a:ext cx="5052061" cy="2857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nSpc>
                <a:spcPct val="90000"/>
              </a:lnSpc>
              <a:defRPr b="1" sz="1200">
                <a:solidFill>
                  <a:srgbClr val="2367F2"/>
                </a:solidFill>
                <a:latin typeface="Menlo Regular"/>
                <a:ea typeface="Menlo Regular"/>
                <a:cs typeface="Menlo Regular"/>
                <a:sym typeface="Menlo Regular"/>
              </a:defRPr>
            </a:lvl1pPr>
          </a:lstStyle>
          <a:p>
            <a:pPr/>
            <a:r>
              <a:t>Weak spec     result = −1  OR  0 ≤ result &lt; n</a:t>
            </a:r>
          </a:p>
        </p:txBody>
      </p:sp>
      <p:sp>
        <p:nvSpPr>
          <p:cNvPr id="467" name="example-1-arrow-2"/>
          <p:cNvSpPr txBox="1"/>
          <p:nvPr/>
        </p:nvSpPr>
        <p:spPr>
          <a:xfrm>
            <a:off x="595629" y="4500879"/>
            <a:ext cx="194311" cy="2286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sz="700">
                <a:solidFill>
                  <a:srgbClr val="2367F2"/>
                </a:solidFill>
                <a:latin typeface="PingFang SC Semibold"/>
                <a:ea typeface="PingFang SC Semibold"/>
                <a:cs typeface="PingFang SC Semibold"/>
                <a:sym typeface="PingFang SC Semibold"/>
              </a:defRPr>
            </a:lvl1pPr>
          </a:lstStyle>
          <a:p>
            <a:pPr/>
            <a:r>
              <a:t>↓</a:t>
            </a:r>
          </a:p>
        </p:txBody>
      </p:sp>
      <p:sp>
        <p:nvSpPr>
          <p:cNvPr id="468" name="example-1-code"/>
          <p:cNvSpPr txBox="1"/>
          <p:nvPr/>
        </p:nvSpPr>
        <p:spPr>
          <a:xfrm>
            <a:off x="490854" y="4748529"/>
            <a:ext cx="5052061" cy="2857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nSpc>
                <a:spcPct val="90000"/>
              </a:lnSpc>
              <a:defRPr b="1" sz="1200">
                <a:solidFill>
                  <a:srgbClr val="111318"/>
                </a:solidFill>
                <a:latin typeface="Menlo Regular"/>
                <a:ea typeface="Menlo Regular"/>
                <a:cs typeface="Menlo Regular"/>
                <a:sym typeface="Menlo Regular"/>
              </a:defRPr>
            </a:lvl1pPr>
          </a:lstStyle>
          <a:p>
            <a:pPr/>
            <a:r>
              <a:t>Code          return n &gt; 0 ? 0 : −1;</a:t>
            </a:r>
          </a:p>
        </p:txBody>
      </p:sp>
      <p:sp>
        <p:nvSpPr>
          <p:cNvPr id="469" name="example-1-result"/>
          <p:cNvSpPr txBox="1"/>
          <p:nvPr/>
        </p:nvSpPr>
        <p:spPr>
          <a:xfrm>
            <a:off x="490854" y="5186679"/>
            <a:ext cx="5052061" cy="3238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86968">
              <a:lnSpc>
                <a:spcPct val="90000"/>
              </a:lnSpc>
              <a:defRPr b="1" sz="1358">
                <a:solidFill>
                  <a:srgbClr val="C84848"/>
                </a:solidFill>
                <a:latin typeface="Menlo Regular"/>
                <a:ea typeface="Menlo Regular"/>
                <a:cs typeface="Menlo Regular"/>
                <a:sym typeface="Menlo Regular"/>
              </a:defRPr>
            </a:lvl1pPr>
          </a:lstStyle>
          <a:p>
            <a:pPr/>
            <a:r>
              <a:t>✓ code ⊨ spec     ✗ 未保证 a[result] == target</a:t>
            </a:r>
          </a:p>
        </p:txBody>
      </p:sp>
      <p:sp>
        <p:nvSpPr>
          <p:cNvPr id="470" name="closing-divider"/>
          <p:cNvSpPr/>
          <p:nvPr/>
        </p:nvSpPr>
        <p:spPr>
          <a:xfrm flipH="1">
            <a:off x="6045834" y="1700529"/>
            <a:ext cx="1" cy="3857626"/>
          </a:xfrm>
          <a:prstGeom prst="line">
            <a:avLst/>
          </a:prstGeom>
          <a:ln w="19050">
            <a:solidFill>
              <a:srgbClr val="D8DCE3"/>
            </a:solidFill>
          </a:ln>
        </p:spPr>
        <p:txBody>
          <a:bodyPr lIns="0" tIns="0" rIns="0" bIns="0"/>
          <a:lstStyle/>
          <a:p>
            <a:pPr/>
          </a:p>
        </p:txBody>
      </p:sp>
      <p:sp>
        <p:nvSpPr>
          <p:cNvPr id="471" name="challenge-2"/>
          <p:cNvSpPr txBox="1"/>
          <p:nvPr/>
        </p:nvSpPr>
        <p:spPr>
          <a:xfrm>
            <a:off x="6567804" y="1700529"/>
            <a:ext cx="4861561" cy="46291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b="1" sz="2100">
                <a:solidFill>
                  <a:srgbClr val="158463"/>
                </a:solidFill>
                <a:latin typeface="HYDaSongJ Regular"/>
                <a:ea typeface="HYDaSongJ Regular"/>
                <a:cs typeface="HYDaSongJ Regular"/>
                <a:sym typeface="HYDaSongJ Regular"/>
              </a:defRPr>
            </a:lvl1pPr>
          </a:lstStyle>
          <a:p>
            <a:pPr/>
            <a:r>
              <a:t>规格越精细，证明不一定越容易</a:t>
            </a:r>
          </a:p>
        </p:txBody>
      </p:sp>
      <p:sp>
        <p:nvSpPr>
          <p:cNvPr id="472" name="challenge-2-body"/>
          <p:cNvSpPr txBox="1"/>
          <p:nvPr/>
        </p:nvSpPr>
        <p:spPr>
          <a:xfrm>
            <a:off x="6567804" y="2252979"/>
            <a:ext cx="4861561" cy="87630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86968">
              <a:defRPr sz="1455">
                <a:solidFill>
                  <a:srgbClr val="111318"/>
                </a:solidFill>
                <a:latin typeface="HYDaSongJ Regular"/>
                <a:ea typeface="HYDaSongJ Regular"/>
                <a:cs typeface="HYDaSongJ Regular"/>
                <a:sym typeface="HYDaSongJ Regular"/>
              </a:defRPr>
            </a:lvl1pPr>
          </a:lstStyle>
          <a:p>
            <a:pPr/>
            <a:r>
              <a:t>更强模型往往生成更完整的量词、双向蕴含与循环不变式。这些规格可能语义正确，却扩大了证明搜索空间；验证器受限于求解策略与超时，仍可能无法完成。</a:t>
            </a:r>
          </a:p>
        </p:txBody>
      </p:sp>
      <p:sp>
        <p:nvSpPr>
          <p:cNvPr id="473" name="example-2-code-bg"/>
          <p:cNvSpPr/>
          <p:nvPr/>
        </p:nvSpPr>
        <p:spPr>
          <a:xfrm>
            <a:off x="6522084" y="3681729"/>
            <a:ext cx="4953001" cy="1219201"/>
          </a:xfrm>
          <a:prstGeom prst="roundRect">
            <a:avLst>
              <a:gd name="adj" fmla="val 9375"/>
            </a:avLst>
          </a:prstGeom>
          <a:solidFill>
            <a:srgbClr val="111827"/>
          </a:solidFill>
          <a:ln w="12700">
            <a:miter lim="400000"/>
          </a:ln>
        </p:spPr>
        <p:txBody>
          <a:bodyPr lIns="0" tIns="0" rIns="0" bIns="0"/>
          <a:lstStyle/>
          <a:p>
            <a:pPr/>
          </a:p>
        </p:txBody>
      </p:sp>
      <p:sp>
        <p:nvSpPr>
          <p:cNvPr id="474" name="example-2-code-1"/>
          <p:cNvSpPr txBox="1"/>
          <p:nvPr/>
        </p:nvSpPr>
        <p:spPr>
          <a:xfrm>
            <a:off x="6796404" y="3872229"/>
            <a:ext cx="4385311" cy="269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200">
                <a:solidFill>
                  <a:srgbClr val="F8FAFC"/>
                </a:solidFill>
                <a:latin typeface="Menlo Regular"/>
                <a:ea typeface="Menlo Regular"/>
                <a:cs typeface="Menlo Regular"/>
                <a:sym typeface="Menlo Regular"/>
              </a:defRPr>
            </a:lvl1pPr>
          </a:lstStyle>
          <a:p>
            <a:pPr/>
            <a:r>
              <a:t>ensures result == 0 || result == 1;</a:t>
            </a:r>
          </a:p>
        </p:txBody>
      </p:sp>
      <p:sp>
        <p:nvSpPr>
          <p:cNvPr id="475" name="example-2-code-2"/>
          <p:cNvSpPr txBox="1"/>
          <p:nvPr/>
        </p:nvSpPr>
        <p:spPr>
          <a:xfrm>
            <a:off x="6796404" y="4177029"/>
            <a:ext cx="4385311" cy="269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1200">
                <a:solidFill>
                  <a:srgbClr val="A7D2FF"/>
                </a:solidFill>
                <a:latin typeface="Menlo Regular"/>
                <a:ea typeface="Menlo Regular"/>
                <a:cs typeface="Menlo Regular"/>
                <a:sym typeface="Menlo Regular"/>
              </a:defRPr>
            </a:lvl1pPr>
          </a:lstStyle>
          <a:p>
            <a:pPr/>
            <a:r>
              <a:t>ensures result == 1 &lt;==&gt;</a:t>
            </a:r>
          </a:p>
        </p:txBody>
      </p:sp>
      <p:sp>
        <p:nvSpPr>
          <p:cNvPr id="476" name="example-2-code-3"/>
          <p:cNvSpPr txBox="1"/>
          <p:nvPr/>
        </p:nvSpPr>
        <p:spPr>
          <a:xfrm>
            <a:off x="6796404" y="4481829"/>
            <a:ext cx="4385311" cy="269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200">
                <a:solidFill>
                  <a:srgbClr val="A7D2FF"/>
                </a:solidFill>
                <a:latin typeface="Menlo Regular"/>
                <a:ea typeface="Menlo Regular"/>
                <a:cs typeface="Menlo Regular"/>
                <a:sym typeface="Menlo Regular"/>
              </a:defRPr>
            </a:lvl1pPr>
          </a:lstStyle>
          <a:p>
            <a:pPr/>
            <a:r>
              <a:t>  (exists k; 0 &lt;= k &lt; n &amp;&amp; a[k] == x);</a:t>
            </a:r>
          </a:p>
        </p:txBody>
      </p:sp>
      <p:sp>
        <p:nvSpPr>
          <p:cNvPr id="477" name="example-2-result"/>
          <p:cNvSpPr txBox="1"/>
          <p:nvPr/>
        </p:nvSpPr>
        <p:spPr>
          <a:xfrm>
            <a:off x="6567804" y="5091429"/>
            <a:ext cx="4861561" cy="3238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nSpc>
                <a:spcPct val="90000"/>
              </a:lnSpc>
              <a:defRPr sz="1300">
                <a:solidFill>
                  <a:srgbClr val="C84848"/>
                </a:solidFill>
                <a:latin typeface="PingFang SC Semibold"/>
                <a:ea typeface="PingFang SC Semibold"/>
                <a:cs typeface="PingFang SC Semibold"/>
                <a:sym typeface="PingFang SC Semibold"/>
              </a:defRPr>
            </a:lvl1pPr>
          </a:lstStyle>
          <a:p>
            <a:pPr/>
            <a:r>
              <a:t>Frama-C/WP：12 / 13 goals proven · 1 timeout</a:t>
            </a:r>
          </a:p>
        </p:txBody>
      </p:sp>
      <p:sp>
        <p:nvSpPr>
          <p:cNvPr id="478" name="example-1-tag"/>
          <p:cNvSpPr txBox="1"/>
          <p:nvPr/>
        </p:nvSpPr>
        <p:spPr>
          <a:xfrm>
            <a:off x="490854" y="3337559"/>
            <a:ext cx="3051811" cy="2857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sz="1000">
                <a:solidFill>
                  <a:srgbClr val="5F6673"/>
                </a:solidFill>
                <a:latin typeface="PingFang SC Semibold"/>
                <a:ea typeface="PingFang SC Semibold"/>
                <a:cs typeface="PingFang SC Semibold"/>
                <a:sym typeface="PingFang SC Semibold"/>
              </a:defRPr>
            </a:lvl1pPr>
          </a:lstStyle>
          <a:p>
            <a:pPr/>
            <a:r>
              <a:t> first index or −1</a:t>
            </a:r>
          </a:p>
        </p:txBody>
      </p:sp>
      <p:sp>
        <p:nvSpPr>
          <p:cNvPr id="479" name="example-2-tag"/>
          <p:cNvSpPr txBox="1"/>
          <p:nvPr/>
        </p:nvSpPr>
        <p:spPr>
          <a:xfrm>
            <a:off x="6567804" y="3300729"/>
            <a:ext cx="4671061" cy="28575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sz="1000">
                <a:solidFill>
                  <a:srgbClr val="5F6673"/>
                </a:solidFill>
                <a:latin typeface="PingFang SC Semibold"/>
                <a:ea typeface="PingFang SC Semibold"/>
                <a:cs typeface="PingFang SC Semibold"/>
                <a:sym typeface="PingFang SC Semibold"/>
              </a:defRPr>
            </a:lvl1pPr>
          </a:lstStyle>
          <a:p>
            <a:pPr/>
            <a:r>
              <a:t> C / immutable_arrays/search_2.c</a:t>
            </a:r>
          </a:p>
        </p:txBody>
      </p:sp>
      <p:sp>
        <p:nvSpPr>
          <p:cNvPr id="480" name="result-bottom"/>
          <p:cNvSpPr txBox="1"/>
          <p:nvPr/>
        </p:nvSpPr>
        <p:spPr>
          <a:xfrm>
            <a:off x="3634104" y="5815329"/>
            <a:ext cx="5339081"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solidFill>
                  <a:srgbClr val="843F0B"/>
                </a:solidFill>
                <a:latin typeface="HYDaSongJ Regular"/>
                <a:ea typeface="HYDaSongJ Regular"/>
                <a:cs typeface="HYDaSongJ Regular"/>
                <a:sym typeface="HYDaSongJ Regular"/>
              </a:defRPr>
            </a:pPr>
            <a:r>
              <a:t>代码“生成即可信”</a:t>
            </a:r>
            <a:r>
              <a:t>，</a:t>
            </a:r>
            <a:r>
              <a:t>仍有广阔的发展空间</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501" name="组合 32"/>
          <p:cNvGrpSpPr/>
          <p:nvPr/>
        </p:nvGrpSpPr>
        <p:grpSpPr>
          <a:xfrm>
            <a:off x="-5080" y="-1"/>
            <a:ext cx="12197716" cy="1025526"/>
            <a:chOff x="0" y="0"/>
            <a:chExt cx="12197715" cy="1025525"/>
          </a:xfrm>
        </p:grpSpPr>
        <p:grpSp>
          <p:nvGrpSpPr>
            <p:cNvPr id="497" name="组合 33"/>
            <p:cNvGrpSpPr/>
            <p:nvPr/>
          </p:nvGrpSpPr>
          <p:grpSpPr>
            <a:xfrm>
              <a:off x="-1" y="-1"/>
              <a:ext cx="12194444" cy="1025478"/>
              <a:chOff x="0" y="0"/>
              <a:chExt cx="12194442" cy="1025476"/>
            </a:xfrm>
          </p:grpSpPr>
          <p:grpSp>
            <p:nvGrpSpPr>
              <p:cNvPr id="486" name="组合 34"/>
              <p:cNvGrpSpPr/>
              <p:nvPr/>
            </p:nvGrpSpPr>
            <p:grpSpPr>
              <a:xfrm>
                <a:off x="4054654" y="0"/>
                <a:ext cx="4069895" cy="1025477"/>
                <a:chOff x="0" y="0"/>
                <a:chExt cx="4069893" cy="1025476"/>
              </a:xfrm>
            </p:grpSpPr>
            <p:pic>
              <p:nvPicPr>
                <p:cNvPr id="482" name="图片 35" descr="图片 3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483" name="图片 36" descr="图片 3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484" name="图片 37" descr="图片 37"/>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485" name="图片 40" descr="图片 4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491" name="组合 43"/>
              <p:cNvGrpSpPr/>
              <p:nvPr/>
            </p:nvGrpSpPr>
            <p:grpSpPr>
              <a:xfrm>
                <a:off x="8124548" y="0"/>
                <a:ext cx="4069895" cy="1025477"/>
                <a:chOff x="0" y="0"/>
                <a:chExt cx="4069893" cy="1025476"/>
              </a:xfrm>
            </p:grpSpPr>
            <p:pic>
              <p:nvPicPr>
                <p:cNvPr id="487" name="图片 45" descr="图片 45"/>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488" name="图片 46" descr="图片 46"/>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489" name="图片 48" descr="图片 48"/>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490" name="图片 50" descr="图片 50"/>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nvGrpSpPr>
              <p:cNvPr id="496" name="组合 51"/>
              <p:cNvGrpSpPr/>
              <p:nvPr/>
            </p:nvGrpSpPr>
            <p:grpSpPr>
              <a:xfrm>
                <a:off x="-1" y="0"/>
                <a:ext cx="4069895" cy="1025477"/>
                <a:chOff x="0" y="0"/>
                <a:chExt cx="4069893" cy="1025476"/>
              </a:xfrm>
            </p:grpSpPr>
            <p:pic>
              <p:nvPicPr>
                <p:cNvPr id="492" name="图片 52" descr="图片 52"/>
                <p:cNvPicPr>
                  <a:picLocks noChangeAspect="1"/>
                </p:cNvPicPr>
                <p:nvPr/>
              </p:nvPicPr>
              <p:blipFill>
                <a:blip r:embed="rId2">
                  <a:alphaModFix amt="20000"/>
                  <a:extLst/>
                </a:blip>
                <a:stretch>
                  <a:fillRect/>
                </a:stretch>
              </p:blipFill>
              <p:spPr>
                <a:xfrm>
                  <a:off x="0" y="0"/>
                  <a:ext cx="1025093" cy="1025477"/>
                </a:xfrm>
                <a:prstGeom prst="rect">
                  <a:avLst/>
                </a:prstGeom>
                <a:ln w="12700" cap="flat">
                  <a:noFill/>
                  <a:miter lim="400000"/>
                </a:ln>
                <a:effectLst/>
              </p:spPr>
            </p:pic>
            <p:pic>
              <p:nvPicPr>
                <p:cNvPr id="493" name="图片 53" descr="图片 53"/>
                <p:cNvPicPr>
                  <a:picLocks noChangeAspect="1"/>
                </p:cNvPicPr>
                <p:nvPr/>
              </p:nvPicPr>
              <p:blipFill>
                <a:blip r:embed="rId2">
                  <a:alphaModFix amt="20000"/>
                  <a:extLst/>
                </a:blip>
                <a:stretch>
                  <a:fillRect/>
                </a:stretch>
              </p:blipFill>
              <p:spPr>
                <a:xfrm>
                  <a:off x="995201" y="0"/>
                  <a:ext cx="1025094" cy="1025477"/>
                </a:xfrm>
                <a:prstGeom prst="rect">
                  <a:avLst/>
                </a:prstGeom>
                <a:ln w="12700" cap="flat">
                  <a:noFill/>
                  <a:miter lim="400000"/>
                </a:ln>
                <a:effectLst/>
              </p:spPr>
            </p:pic>
            <p:pic>
              <p:nvPicPr>
                <p:cNvPr id="494" name="图片 54" descr="图片 54"/>
                <p:cNvPicPr>
                  <a:picLocks noChangeAspect="1"/>
                </p:cNvPicPr>
                <p:nvPr/>
              </p:nvPicPr>
              <p:blipFill>
                <a:blip r:embed="rId2">
                  <a:alphaModFix amt="20000"/>
                  <a:extLst/>
                </a:blip>
                <a:stretch>
                  <a:fillRect/>
                </a:stretch>
              </p:blipFill>
              <p:spPr>
                <a:xfrm>
                  <a:off x="2020294" y="0"/>
                  <a:ext cx="1025094" cy="1025477"/>
                </a:xfrm>
                <a:prstGeom prst="rect">
                  <a:avLst/>
                </a:prstGeom>
                <a:ln w="12700" cap="flat">
                  <a:noFill/>
                  <a:miter lim="400000"/>
                </a:ln>
                <a:effectLst/>
              </p:spPr>
            </p:pic>
            <p:pic>
              <p:nvPicPr>
                <p:cNvPr id="495" name="图片 55" descr="图片 55"/>
                <p:cNvPicPr>
                  <a:picLocks noChangeAspect="1"/>
                </p:cNvPicPr>
                <p:nvPr/>
              </p:nvPicPr>
              <p:blipFill>
                <a:blip r:embed="rId2">
                  <a:alphaModFix amt="20000"/>
                  <a:extLst/>
                </a:blip>
                <a:stretch>
                  <a:fillRect/>
                </a:stretch>
              </p:blipFill>
              <p:spPr>
                <a:xfrm>
                  <a:off x="3044800" y="0"/>
                  <a:ext cx="1025094" cy="1025477"/>
                </a:xfrm>
                <a:prstGeom prst="rect">
                  <a:avLst/>
                </a:prstGeom>
                <a:ln w="12700" cap="flat">
                  <a:noFill/>
                  <a:miter lim="400000"/>
                </a:ln>
                <a:effectLst/>
              </p:spPr>
            </p:pic>
          </p:grpSp>
        </p:grpSp>
        <p:pic>
          <p:nvPicPr>
            <p:cNvPr id="498" name="图片 56" descr="图片 56"/>
            <p:cNvPicPr>
              <a:picLocks noChangeAspect="1"/>
            </p:cNvPicPr>
            <p:nvPr/>
          </p:nvPicPr>
          <p:blipFill>
            <a:blip r:embed="rId3">
              <a:extLst/>
            </a:blip>
            <a:srcRect l="0" t="32829" r="0" b="14951"/>
            <a:stretch>
              <a:fillRect/>
            </a:stretch>
          </p:blipFill>
          <p:spPr>
            <a:xfrm>
              <a:off x="7513955" y="-1"/>
              <a:ext cx="4683761" cy="1009017"/>
            </a:xfrm>
            <a:prstGeom prst="rect">
              <a:avLst/>
            </a:prstGeom>
            <a:ln w="12700" cap="flat">
              <a:noFill/>
              <a:miter lim="400000"/>
            </a:ln>
            <a:effectLst/>
          </p:spPr>
        </p:pic>
        <p:sp>
          <p:nvSpPr>
            <p:cNvPr id="499" name="矩形 57"/>
            <p:cNvSpPr/>
            <p:nvPr/>
          </p:nvSpPr>
          <p:spPr>
            <a:xfrm>
              <a:off x="5080" y="0"/>
              <a:ext cx="12192001" cy="1025525"/>
            </a:xfrm>
            <a:prstGeom prst="rect">
              <a:avLst/>
            </a:prstGeom>
            <a:gradFill flip="none" rotWithShape="1">
              <a:gsLst>
                <a:gs pos="37000">
                  <a:srgbClr val="A23838"/>
                </a:gs>
                <a:gs pos="70000">
                  <a:srgbClr val="C28060"/>
                </a:gs>
                <a:gs pos="100000">
                  <a:srgbClr val="E1C888">
                    <a:alpha val="36000"/>
                  </a:srgbClr>
                </a:gs>
              </a:gsLst>
              <a:lin ang="2700000" scaled="0"/>
            </a:gradFill>
            <a:ln w="12700" cap="flat">
              <a:noFill/>
              <a:miter lim="400000"/>
            </a:ln>
            <a:effectLst/>
          </p:spPr>
          <p:txBody>
            <a:bodyPr wrap="square" lIns="0" tIns="0" rIns="0" bIns="0" numCol="1" anchor="ctr">
              <a:noAutofit/>
            </a:bodyPr>
            <a:lstStyle/>
            <a:p>
              <a:pPr algn="ctr">
                <a:defRPr>
                  <a:solidFill>
                    <a:srgbClr val="FFFFFF"/>
                  </a:solidFill>
                  <a:latin typeface="Segoe UI Light"/>
                  <a:ea typeface="Segoe UI Light"/>
                  <a:cs typeface="Segoe UI Light"/>
                  <a:sym typeface="Segoe UI Light"/>
                </a:defRPr>
              </a:pPr>
            </a:p>
          </p:txBody>
        </p:sp>
        <p:pic>
          <p:nvPicPr>
            <p:cNvPr id="500" name="图片 58" descr="图片 58"/>
            <p:cNvPicPr>
              <a:picLocks noChangeAspect="1"/>
            </p:cNvPicPr>
            <p:nvPr/>
          </p:nvPicPr>
          <p:blipFill>
            <a:blip r:embed="rId4">
              <a:extLst/>
            </a:blip>
            <a:stretch>
              <a:fillRect/>
            </a:stretch>
          </p:blipFill>
          <p:spPr>
            <a:xfrm>
              <a:off x="10100310" y="248919"/>
              <a:ext cx="1814831" cy="511176"/>
            </a:xfrm>
            <a:prstGeom prst="rect">
              <a:avLst/>
            </a:prstGeom>
            <a:ln w="12700" cap="flat">
              <a:noFill/>
              <a:miter lim="400000"/>
            </a:ln>
            <a:effectLst/>
          </p:spPr>
        </p:pic>
      </p:grpSp>
      <p:sp>
        <p:nvSpPr>
          <p:cNvPr id="502" name="矩形 59"/>
          <p:cNvSpPr/>
          <p:nvPr/>
        </p:nvSpPr>
        <p:spPr>
          <a:xfrm>
            <a:off x="0" y="6548201"/>
            <a:ext cx="12192000" cy="309799"/>
          </a:xfrm>
          <a:prstGeom prst="rect">
            <a:avLst/>
          </a:prstGeom>
          <a:solidFill>
            <a:srgbClr val="A23838"/>
          </a:solidFill>
          <a:ln w="12700">
            <a:miter lim="400000"/>
          </a:ln>
        </p:spPr>
        <p:txBody>
          <a:bodyPr lIns="0" tIns="0" rIns="0" bIns="0" anchor="ctr"/>
          <a:lstStyle/>
          <a:p>
            <a:pPr algn="ctr">
              <a:defRPr>
                <a:solidFill>
                  <a:srgbClr val="FFFFFF"/>
                </a:solidFill>
              </a:defRPr>
            </a:pPr>
          </a:p>
        </p:txBody>
      </p:sp>
      <p:sp>
        <p:nvSpPr>
          <p:cNvPr id="503" name="灯片编号占位符 7"/>
          <p:cNvSpPr txBox="1"/>
          <p:nvPr>
            <p:ph type="sldNum" sz="quarter" idx="4294967295"/>
          </p:nvPr>
        </p:nvSpPr>
        <p:spPr>
          <a:xfrm>
            <a:off x="11091455" y="6406785"/>
            <a:ext cx="262346" cy="264255"/>
          </a:xfrm>
          <a:prstGeom prst="rect">
            <a:avLst/>
          </a:prstGeom>
          <a:extLst>
            <a:ext uri="{C572A759-6A51-4108-AA02-DFA0A04FC94B}">
              <ma14:wrappingTextBoxFlag xmlns:ma14="http://schemas.microsoft.com/office/mac/drawingml/2011/main" val="1"/>
            </a:ext>
          </a:extLst>
        </p:spPr>
        <p:txBody>
          <a:bodyPr/>
          <a:lstStyle>
            <a:lvl1pPr>
              <a:defRPr>
                <a:latin typeface="Arial"/>
                <a:ea typeface="Arial"/>
                <a:cs typeface="Arial"/>
                <a:sym typeface="Arial"/>
              </a:defRPr>
            </a:lvl1pPr>
          </a:lstStyle>
          <a:p>
            <a:pPr/>
            <a:fld id="{86CB4B4D-7CA3-9044-876B-883B54F8677D}" type="slidenum"/>
          </a:p>
        </p:txBody>
      </p:sp>
      <p:sp>
        <p:nvSpPr>
          <p:cNvPr id="504" name="hero-title"/>
          <p:cNvSpPr txBox="1"/>
          <p:nvPr/>
        </p:nvSpPr>
        <p:spPr>
          <a:xfrm>
            <a:off x="657860" y="2270760"/>
            <a:ext cx="9338311" cy="1158241"/>
          </a:xfrm>
          <a:prstGeom prst="rect">
            <a:avLst/>
          </a:prstGeom>
          <a:ln w="12700">
            <a:miter lim="400000"/>
          </a:ln>
          <a:extLst>
            <a:ext uri="{C572A759-6A51-4108-AA02-DFA0A04FC94B}">
              <ma14:wrappingTextBoxFlag xmlns:ma14="http://schemas.microsoft.com/office/mac/drawingml/2011/main" val="1"/>
            </a:ext>
          </a:extLst>
        </p:spPr>
        <p:txBody>
          <a:bodyPr lIns="45719" rIns="45719" anchor="b">
            <a:spAutoFit/>
          </a:bodyPr>
          <a:lstStyle/>
          <a:p>
            <a:pPr>
              <a:defRPr sz="6000">
                <a:latin typeface="汉仪大宋简"/>
                <a:ea typeface="汉仪大宋简"/>
                <a:cs typeface="汉仪大宋简"/>
                <a:sym typeface="汉仪大宋简"/>
              </a:defRPr>
            </a:pPr>
            <a:r>
              <a:t>感谢观看</a:t>
            </a:r>
            <a:r>
              <a:t>！</a:t>
            </a:r>
          </a:p>
        </p:txBody>
      </p:sp>
      <p:sp>
        <p:nvSpPr>
          <p:cNvPr id="505" name="文本框 2"/>
          <p:cNvSpPr txBox="1"/>
          <p:nvPr/>
        </p:nvSpPr>
        <p:spPr>
          <a:xfrm>
            <a:off x="621030" y="4400549"/>
            <a:ext cx="4076065" cy="510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400">
                <a:latin typeface="汉仪大宋简"/>
                <a:ea typeface="汉仪大宋简"/>
                <a:cs typeface="汉仪大宋简"/>
                <a:sym typeface="汉仪大宋简"/>
              </a:defRPr>
            </a:pPr>
            <a:r>
              <a:t>钱家如</a:t>
            </a:r>
            <a:r>
              <a:t>  2026.7.29</a:t>
            </a:r>
          </a:p>
        </p:txBody>
      </p:sp>
      <p:sp>
        <p:nvSpPr>
          <p:cNvPr id="506" name="hero-subtitle"/>
          <p:cNvSpPr txBox="1"/>
          <p:nvPr/>
        </p:nvSpPr>
        <p:spPr>
          <a:xfrm>
            <a:off x="621029" y="3543300"/>
            <a:ext cx="9300211" cy="85725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defRPr sz="2400">
                <a:solidFill>
                  <a:srgbClr val="5F6673"/>
                </a:solidFill>
                <a:latin typeface="汉仪大宋简"/>
                <a:ea typeface="汉仪大宋简"/>
                <a:cs typeface="汉仪大宋简"/>
                <a:sym typeface="汉仪大宋简"/>
              </a:defRPr>
            </a:lvl1pPr>
          </a:lstStyle>
          <a:p>
            <a:pPr/>
            <a:r>
              <a:t>让模型从自然语言需求出发，生成可验证、且真正符合意图的代码</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PS">
  <a:themeElements>
    <a:clrScheme name="WPS">
      <a:dk1>
        <a:srgbClr val="000000"/>
      </a:dk1>
      <a:lt1>
        <a:srgbClr val="FFFFFF"/>
      </a:lt1>
      <a:dk2>
        <a:srgbClr val="A7A7A7"/>
      </a:dk2>
      <a:lt2>
        <a:srgbClr val="535353"/>
      </a:lt2>
      <a:accent1>
        <a:srgbClr val="4874CB"/>
      </a:accent1>
      <a:accent2>
        <a:srgbClr val="EE822F"/>
      </a:accent2>
      <a:accent3>
        <a:srgbClr val="F2BA02"/>
      </a:accent3>
      <a:accent4>
        <a:srgbClr val="75BD42"/>
      </a:accent4>
      <a:accent5>
        <a:srgbClr val="30C0B4"/>
      </a:accent5>
      <a:accent6>
        <a:srgbClr val="E54C5E"/>
      </a:accent6>
      <a:hlink>
        <a:srgbClr val="0000FF"/>
      </a:hlink>
      <a:folHlink>
        <a:srgbClr val="FF00FF"/>
      </a:folHlink>
    </a:clrScheme>
    <a:fontScheme name="WPS">
      <a:majorFont>
        <a:latin typeface="Calibri"/>
        <a:ea typeface="Calibri"/>
        <a:cs typeface="Calibri"/>
      </a:majorFont>
      <a:minorFont>
        <a:latin typeface="Helvetica"/>
        <a:ea typeface="Helvetica"/>
        <a:cs typeface="Helvetica"/>
      </a:minorFont>
    </a:fontScheme>
    <a:fmtScheme name="WP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101600" dist="50800" dir="5400000">
              <a:schemeClr val="accent3">
                <a:alpha val="60000"/>
              </a:scheme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outerShdw sx="100000" sy="100000" kx="0" ky="0" algn="b" rotWithShape="0" blurRad="101600" dist="50800" dir="5400000">
            <a:schemeClr val="accent1">
              <a:alpha val="60000"/>
            </a:scheme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PS">
  <a:themeElements>
    <a:clrScheme name="WPS">
      <a:dk1>
        <a:srgbClr val="000000"/>
      </a:dk1>
      <a:lt1>
        <a:srgbClr val="FFFFFF"/>
      </a:lt1>
      <a:dk2>
        <a:srgbClr val="A7A7A7"/>
      </a:dk2>
      <a:lt2>
        <a:srgbClr val="535353"/>
      </a:lt2>
      <a:accent1>
        <a:srgbClr val="4874CB"/>
      </a:accent1>
      <a:accent2>
        <a:srgbClr val="EE822F"/>
      </a:accent2>
      <a:accent3>
        <a:srgbClr val="F2BA02"/>
      </a:accent3>
      <a:accent4>
        <a:srgbClr val="75BD42"/>
      </a:accent4>
      <a:accent5>
        <a:srgbClr val="30C0B4"/>
      </a:accent5>
      <a:accent6>
        <a:srgbClr val="E54C5E"/>
      </a:accent6>
      <a:hlink>
        <a:srgbClr val="0000FF"/>
      </a:hlink>
      <a:folHlink>
        <a:srgbClr val="FF00FF"/>
      </a:folHlink>
    </a:clrScheme>
    <a:fontScheme name="WPS">
      <a:majorFont>
        <a:latin typeface="Calibri"/>
        <a:ea typeface="Calibri"/>
        <a:cs typeface="Calibri"/>
      </a:majorFont>
      <a:minorFont>
        <a:latin typeface="Helvetica"/>
        <a:ea typeface="Helvetica"/>
        <a:cs typeface="Helvetica"/>
      </a:minorFont>
    </a:fontScheme>
    <a:fmtScheme name="WP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101600" dist="50800" dir="5400000">
              <a:schemeClr val="accent3">
                <a:alpha val="60000"/>
              </a:scheme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outerShdw sx="100000" sy="100000" kx="0" ky="0" algn="b" rotWithShape="0" blurRad="101600" dist="50800" dir="5400000">
            <a:schemeClr val="accent1">
              <a:alpha val="60000"/>
            </a:scheme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